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1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81" r:id="rId4"/>
    <p:sldId id="288" r:id="rId5"/>
    <p:sldId id="265" r:id="rId6"/>
    <p:sldId id="282" r:id="rId7"/>
    <p:sldId id="287" r:id="rId8"/>
    <p:sldId id="315" r:id="rId9"/>
    <p:sldId id="285" r:id="rId10"/>
    <p:sldId id="284" r:id="rId11"/>
    <p:sldId id="269" r:id="rId12"/>
    <p:sldId id="283" r:id="rId13"/>
    <p:sldId id="286" r:id="rId14"/>
    <p:sldId id="313" r:id="rId15"/>
    <p:sldId id="311" r:id="rId16"/>
    <p:sldId id="300" r:id="rId17"/>
    <p:sldId id="310" r:id="rId18"/>
    <p:sldId id="296" r:id="rId19"/>
    <p:sldId id="297" r:id="rId20"/>
    <p:sldId id="302" r:id="rId21"/>
    <p:sldId id="298" r:id="rId22"/>
    <p:sldId id="309" r:id="rId23"/>
    <p:sldId id="307" r:id="rId24"/>
    <p:sldId id="305" r:id="rId25"/>
    <p:sldId id="308" r:id="rId26"/>
    <p:sldId id="303" r:id="rId27"/>
  </p:sldIdLst>
  <p:sldSz cx="9144000" cy="6858000" type="screen4x3"/>
  <p:notesSz cx="9945688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3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3" autoAdjust="0"/>
    <p:restoredTop sz="86497" autoAdjust="0"/>
  </p:normalViewPr>
  <p:slideViewPr>
    <p:cSldViewPr>
      <p:cViewPr varScale="1">
        <p:scale>
          <a:sx n="123" d="100"/>
          <a:sy n="123" d="100"/>
        </p:scale>
        <p:origin x="42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9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1651" y="-77"/>
      </p:cViewPr>
      <p:guideLst>
        <p:guide orient="horz" pos="2160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16929-879B-48FD-AFA4-EACE15FD67DF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1D50D-D221-42BA-879B-657761CF56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062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B608-60E7-4F12-8337-E11BEA27B790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0" y="857250"/>
            <a:ext cx="3087688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4569" y="3300412"/>
            <a:ext cx="795655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7469F-C448-4F93-AE18-20F01262837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98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962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078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545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8F5-1D92-4973-8019-11AABD063F2E}" type="slidenum">
              <a:rPr lang="ja-JP" altLang="en-US" smtClean="0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9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1583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321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228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1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/>
              <a:t>横浜市の水道は</a:t>
            </a:r>
            <a:endParaRPr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浄水場（川井浄水場・西谷浄水場・小雀浄水場</a:t>
            </a:r>
            <a:endParaRPr kumimoji="1" lang="en-US" altLang="ja-JP" dirty="0"/>
          </a:p>
          <a:p>
            <a:r>
              <a:rPr lang="ja-JP" altLang="en-US" dirty="0"/>
              <a:t>水源（取水場）相模湖（沼本ダム）・道志川（鮑子取水ぜき）・馬入川</a:t>
            </a:r>
            <a:r>
              <a:rPr lang="en-US" altLang="ja-JP" dirty="0"/>
              <a:t>/</a:t>
            </a:r>
            <a:r>
              <a:rPr lang="ja-JP" altLang="en-US" dirty="0"/>
              <a:t>津久井湖（寒川取水ぜき）</a:t>
            </a:r>
            <a:endParaRPr lang="en-US" altLang="ja-JP" dirty="0"/>
          </a:p>
          <a:p>
            <a:r>
              <a:rPr kumimoji="1" lang="ja-JP" altLang="en-US" dirty="0"/>
              <a:t>　　　　　　　　　丹沢湖</a:t>
            </a:r>
            <a:r>
              <a:rPr kumimoji="1" lang="en-US" altLang="ja-JP" dirty="0"/>
              <a:t>/</a:t>
            </a:r>
            <a:r>
              <a:rPr kumimoji="1" lang="ja-JP" altLang="en-US" dirty="0"/>
              <a:t>三保ダム／酒匂川（飯泉取水ぜき）・宮ケ瀬湖</a:t>
            </a:r>
            <a:r>
              <a:rPr kumimoji="1" lang="en-US" altLang="ja-JP" dirty="0"/>
              <a:t>/</a:t>
            </a:r>
            <a:r>
              <a:rPr kumimoji="1" lang="ja-JP" altLang="en-US" dirty="0"/>
              <a:t>宮ケ瀬ダム（相模大取水</a:t>
            </a:r>
            <a:r>
              <a:rPr kumimoji="1" lang="ja-JP" altLang="en-US" dirty="0" err="1"/>
              <a:t>ぜ</a:t>
            </a:r>
            <a:r>
              <a:rPr kumimoji="1" lang="ja-JP" altLang="en-US" dirty="0"/>
              <a:t>き）・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36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542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355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市内で水道を利用する度に、道志水源林の活動を想い、市民・知人にお話しします。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8F5-1D92-4973-8019-11AABD063F2E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27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8F5-1D92-4973-8019-11AABD063F2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480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CE8F5-1D92-4973-8019-11AABD063F2E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245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民有林の約半分は、杉や檜の人工林で昭和４０頃迄は良好に管領されていたが、</a:t>
            </a:r>
            <a:endParaRPr kumimoji="1" lang="en-US" altLang="ja-JP" dirty="0"/>
          </a:p>
          <a:p>
            <a:r>
              <a:rPr kumimoji="1" lang="ja-JP" altLang="en-US" dirty="0"/>
              <a:t>木材価格の低迷や過疎化・高齢化で整備が困難になり、地表まで日が当たらなくなり下草が生えない森林となります。</a:t>
            </a:r>
            <a:endParaRPr kumimoji="1" lang="en-US" altLang="ja-JP" dirty="0"/>
          </a:p>
          <a:p>
            <a:r>
              <a:rPr kumimoji="1" lang="ja-JP" altLang="en-US" dirty="0"/>
              <a:t>手を加えていない森林は、水源かん養能力が低下し保水が出来なくなります。</a:t>
            </a:r>
            <a:endParaRPr kumimoji="1" lang="en-US" altLang="ja-JP" dirty="0"/>
          </a:p>
          <a:p>
            <a:r>
              <a:rPr kumimoji="1" lang="ja-JP" altLang="en-US" dirty="0"/>
              <a:t>そこで道志水源林ボランティアの会は関係団体と協働で、森林の整備（間伐）活動を進めております。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A07608-FAD7-4C3D-964E-9BC7AE66706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0497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7469F-C448-4F93-AE18-20F01262837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5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76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51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3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7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99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42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4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6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599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728CC-A876-4089-A4D6-662832201A43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6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14DAA0-D2C4-45B2-82CD-7E609DFFC0F6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7853916" y="6356349"/>
            <a:ext cx="1137684" cy="365125"/>
          </a:xfrm>
        </p:spPr>
        <p:txBody>
          <a:bodyPr/>
          <a:lstStyle>
            <a:lvl1pPr algn="r">
              <a:defRPr sz="140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40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A4561-6BAE-4062-9DD3-994DDE29C430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84F3F-9A4C-45EA-B699-3007612E7F35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9DE32-A735-438B-89D5-C9955135A96D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887B331D-7B67-4B51-808A-9AFCBC9CCBED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3CA75-CB6D-4010-9BB4-C92868B5318E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5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4988-3F51-476E-8C4D-AD4A5BD5A1E5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EEE06-49B5-4C16-A023-D9D5C3496010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F3BC-A6EB-492C-B4B3-0EB0E901D0A4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39E77-A082-4D3B-9921-D9C34F639B28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4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9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72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8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7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28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760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688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0B63D20-A8E1-423E-B2CD-938D3774FC38}" type="datetimeFigureOut">
              <a:rPr kumimoji="1" lang="ja-JP" altLang="en-US" smtClean="0"/>
              <a:t>2019/6/14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628F2EA-B8A1-4BCC-B7A5-BB257E157C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663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umimoji="1"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AFE7B-ADC2-4F10-ACAF-351045543E6C}" type="datetime1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2019/6/14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11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00715" y="578135"/>
            <a:ext cx="7053394" cy="1643299"/>
          </a:xfrm>
        </p:spPr>
        <p:txBody>
          <a:bodyPr>
            <a:noAutofit/>
          </a:bodyPr>
          <a:lstStyle/>
          <a:p>
            <a:pPr algn="l"/>
            <a:r>
              <a:rPr lang="ja-JP" altLang="en-US" sz="8800" b="1" cap="none" dirty="0">
                <a:ln w="9525">
                  <a:solidFill>
                    <a:schemeClr val="tx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HGP創英角ﾎﾟｯﾌﾟ体" pitchFamily="50" charset="-128"/>
                <a:ea typeface="HGP創英角ﾎﾟｯﾌﾟ体" pitchFamily="50" charset="-128"/>
              </a:rPr>
              <a:t>水はどこから</a:t>
            </a:r>
            <a:endParaRPr kumimoji="1" lang="ja-JP" altLang="en-US" sz="8800" b="1" cap="none" dirty="0">
              <a:ln w="9525">
                <a:solidFill>
                  <a:schemeClr val="tx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5642" y="5929514"/>
            <a:ext cx="84835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4400" dirty="0">
                <a:ln>
                  <a:solidFill>
                    <a:sysClr val="windowText" lastClr="000000"/>
                  </a:solidFill>
                </a:ln>
                <a:latin typeface="HGP創英角ﾎﾟｯﾌﾟ体" pitchFamily="50" charset="-128"/>
                <a:ea typeface="HGP創英角ﾎﾟｯﾌﾟ体" pitchFamily="50" charset="-128"/>
              </a:rPr>
              <a:t>NPO</a:t>
            </a:r>
            <a:r>
              <a:rPr lang="ja-JP" altLang="en-US" sz="4400" dirty="0">
                <a:ln>
                  <a:solidFill>
                    <a:sysClr val="windowText" lastClr="000000"/>
                  </a:solidFill>
                </a:ln>
                <a:latin typeface="HGP創英角ﾎﾟｯﾌﾟ体" pitchFamily="50" charset="-128"/>
                <a:ea typeface="HGP創英角ﾎﾟｯﾌﾟ体" pitchFamily="50" charset="-128"/>
              </a:rPr>
              <a:t>道志水源林ボランティアの会</a:t>
            </a:r>
            <a:endParaRPr lang="ja-JP" altLang="en-US" sz="4400" dirty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156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71"/>
          <a:stretch/>
        </p:blipFill>
        <p:spPr>
          <a:xfrm>
            <a:off x="0" y="27893"/>
            <a:ext cx="7900330" cy="326877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81" y="3723038"/>
            <a:ext cx="5775836" cy="3134962"/>
          </a:xfrm>
          <a:prstGeom prst="rect">
            <a:avLst/>
          </a:prstGeom>
        </p:spPr>
      </p:pic>
      <p:sp>
        <p:nvSpPr>
          <p:cNvPr id="9" name="屈折矢印 8"/>
          <p:cNvSpPr/>
          <p:nvPr/>
        </p:nvSpPr>
        <p:spPr>
          <a:xfrm rot="5400000">
            <a:off x="1651187" y="3182373"/>
            <a:ext cx="1571604" cy="1800200"/>
          </a:xfrm>
          <a:prstGeom prst="ben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10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" name="紅葉のダンス">
            <a:hlinkClick r:id="" action="ppaction://media"/>
            <a:extLst>
              <a:ext uri="{FF2B5EF4-FFF2-40B4-BE49-F238E27FC236}">
                <a16:creationId xmlns:a16="http://schemas.microsoft.com/office/drawing/2014/main" id="{7D40AD3E-055B-469F-A846-12F4A42FE58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6788" y="2112963"/>
            <a:ext cx="609600" cy="609600"/>
          </a:xfrm>
        </p:spPr>
      </p:pic>
      <p:pic>
        <p:nvPicPr>
          <p:cNvPr id="4" name="コンテンツ プレースホルダー 3"/>
          <p:cNvPicPr>
            <a:picLocks noChangeAspect="1"/>
          </p:cNvPicPr>
          <p:nvPr/>
        </p:nvPicPr>
        <p:blipFill rotWithShape="1">
          <a:blip r:embed="rId5"/>
          <a:srcRect l="52716" t="8196"/>
          <a:stretch/>
        </p:blipFill>
        <p:spPr>
          <a:xfrm>
            <a:off x="1371227" y="9635"/>
            <a:ext cx="5717040" cy="69148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5085184"/>
            <a:ext cx="2742456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>
                  <a:solidFill>
                    <a:srgbClr val="FFFF00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緑のダム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644008" y="618063"/>
            <a:ext cx="3815487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>
                  <a:solidFill>
                    <a:srgbClr val="FFFF00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間伐された森</a:t>
            </a:r>
          </a:p>
        </p:txBody>
      </p:sp>
    </p:spTree>
    <p:extLst>
      <p:ext uri="{BB962C8B-B14F-4D97-AF65-F5344CB8AC3E}">
        <p14:creationId xmlns:p14="http://schemas.microsoft.com/office/powerpoint/2010/main" val="81576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57576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220" r="53143"/>
          <a:stretch/>
        </p:blipFill>
        <p:spPr>
          <a:xfrm>
            <a:off x="2195736" y="0"/>
            <a:ext cx="5718550" cy="690192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427984" y="260648"/>
            <a:ext cx="4499992" cy="76944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>
                  <a:solidFill>
                    <a:srgbClr val="FFFF00"/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間伐されてない森</a:t>
            </a:r>
          </a:p>
        </p:txBody>
      </p:sp>
    </p:spTree>
    <p:extLst>
      <p:ext uri="{BB962C8B-B14F-4D97-AF65-F5344CB8AC3E}">
        <p14:creationId xmlns:p14="http://schemas.microsoft.com/office/powerpoint/2010/main" val="5464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5" y="723346"/>
            <a:ext cx="9125914" cy="6134654"/>
          </a:xfrm>
          <a:prstGeom prst="rect">
            <a:avLst/>
          </a:prstGeom>
        </p:spPr>
      </p:pic>
      <p:pic>
        <p:nvPicPr>
          <p:cNvPr id="15" name="風の声、木々の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125" y="6162983"/>
            <a:ext cx="609600" cy="6096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0" y="-14325"/>
            <a:ext cx="9144000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8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会・会員の考え方</a:t>
            </a:r>
          </a:p>
        </p:txBody>
      </p:sp>
      <p:sp>
        <p:nvSpPr>
          <p:cNvPr id="18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614754" y="4797152"/>
            <a:ext cx="8507985" cy="2215605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kumimoji="1" lang="ja-JP" altLang="en-US" sz="16000" i="0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kumimoji="1" lang="ja-JP" altLang="en-US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私たちの飲む水と水源の森は、</a:t>
            </a:r>
            <a:endParaRPr kumimoji="1" lang="en-US" altLang="ja-JP" sz="16000" i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kumimoji="1" lang="ja-JP" altLang="en-US" sz="44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kumimoji="1" lang="ja-JP" altLang="en-US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自分たち</a:t>
            </a:r>
            <a:r>
              <a:rPr lang="ja-JP" altLang="en-US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の手で守り育て、</a:t>
            </a:r>
            <a:endParaRPr lang="en-US" altLang="ja-JP" sz="16000" i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en-US" altLang="ja-JP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              </a:t>
            </a:r>
            <a:r>
              <a:rPr lang="ja-JP" altLang="en-US" sz="16000" i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次の世代に引き継ぐ</a:t>
            </a:r>
            <a:endParaRPr lang="en-US" altLang="ja-JP" sz="16000" i="0" dirty="0">
              <a:ln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7200" i="0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1200" b="1" i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</a:t>
            </a:r>
            <a:endParaRPr lang="en-US" altLang="ja-JP" sz="11200" b="1" i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6400" b="1" i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600" b="1" i="0" dirty="0">
                <a:ln>
                  <a:solidFill>
                    <a:schemeClr val="bg1"/>
                  </a:solidFill>
                </a:ln>
                <a:solidFill>
                  <a:srgbClr val="4DA3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endParaRPr lang="en-US" altLang="ja-JP" sz="4600" b="1" i="0" dirty="0">
              <a:ln>
                <a:solidFill>
                  <a:schemeClr val="bg1"/>
                </a:solidFill>
              </a:ln>
              <a:solidFill>
                <a:srgbClr val="4DA3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6400" b="1" i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kumimoji="1" lang="ja-JP" altLang="en-US" sz="6400" b="1" i="0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32529-EB41-4632-8D01-26E35D739DC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1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66" objId="1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0" y="-116116"/>
            <a:ext cx="9144000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活動場所</a:t>
            </a: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317329" y="4309206"/>
            <a:ext cx="8509342" cy="24122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ja-JP" alt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8000" b="1" i="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algn="ctr">
              <a:buNone/>
            </a:pPr>
            <a:r>
              <a:rPr lang="ja-JP" altLang="en-US" sz="17600" i="0" dirty="0">
                <a:ln>
                  <a:solidFill>
                    <a:sysClr val="windowText" lastClr="000000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山梨県道志村の民有林</a:t>
            </a:r>
            <a:endParaRPr lang="en-US" altLang="ja-JP" sz="17600" i="0" dirty="0">
              <a:ln>
                <a:solidFill>
                  <a:sysClr val="windowText" lastClr="000000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 algn="ctr">
              <a:buNone/>
            </a:pPr>
            <a:endParaRPr lang="en-US" altLang="ja-JP" sz="11200" i="0" dirty="0">
              <a:ln>
                <a:solidFill>
                  <a:sysClr val="windowText" lastClr="000000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7600" i="0" dirty="0">
                <a:ln>
                  <a:solidFill>
                    <a:sysClr val="windowText" lastClr="000000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横浜市水道局と協働で活動</a:t>
            </a:r>
            <a:br>
              <a:rPr lang="en-US" altLang="ja-JP" sz="17600" i="0" dirty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en-US" altLang="ja-JP" sz="17600" i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7600" i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endParaRPr lang="en-US" altLang="ja-JP" sz="11200" i="0" dirty="0">
              <a:solidFill>
                <a:srgbClr val="92D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8000" i="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8000" i="0" dirty="0">
              <a:solidFill>
                <a:srgbClr val="00B05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br>
              <a:rPr lang="en-US" altLang="ja-JP" sz="32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3200" b="1" i="0" dirty="0">
              <a:ln>
                <a:solidFill>
                  <a:srgbClr val="FFC000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7853916" y="6356349"/>
            <a:ext cx="1137684" cy="365125"/>
          </a:xfrm>
          <a:prstGeom prst="rect">
            <a:avLst/>
          </a:prstGeom>
        </p:spPr>
        <p:txBody>
          <a:bodyPr/>
          <a:lstStyle/>
          <a:p>
            <a:fld id="{3FF32529-EB41-4632-8D01-26E35D739DCA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483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121" b="72961" l="13967" r="897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19584"/>
          <a:stretch/>
        </p:blipFill>
        <p:spPr>
          <a:xfrm rot="7791764">
            <a:off x="621753" y="1990604"/>
            <a:ext cx="8591649" cy="55222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16" b="92188" l="17423" r="81772"/>
                    </a14:imgEffect>
                    <a14:imgEffect>
                      <a14:sharpenSoften amount="50000"/>
                    </a14:imgEffect>
                    <a14:imgEffect>
                      <a14:brightnessContrast bright="-20000" contrast="26000"/>
                    </a14:imgEffect>
                  </a14:imgLayer>
                </a14:imgProps>
              </a:ext>
            </a:extLst>
          </a:blip>
          <a:srcRect l="17658" t="16313" r="19273" b="10388"/>
          <a:stretch/>
        </p:blipFill>
        <p:spPr>
          <a:xfrm>
            <a:off x="248026" y="836712"/>
            <a:ext cx="8647948" cy="5650745"/>
          </a:xfrm>
          <a:prstGeom prst="rect">
            <a:avLst/>
          </a:prstGeom>
          <a:effectLst>
            <a:glow>
              <a:schemeClr val="tx1"/>
            </a:glow>
            <a:softEdge rad="0"/>
          </a:effectLst>
        </p:spPr>
      </p:pic>
      <p:sp>
        <p:nvSpPr>
          <p:cNvPr id="6" name="正方形/長方形 5"/>
          <p:cNvSpPr/>
          <p:nvPr/>
        </p:nvSpPr>
        <p:spPr>
          <a:xfrm>
            <a:off x="323528" y="1720840"/>
            <a:ext cx="78446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道志山地に挟まれた、細長い木の葉の様な</a:t>
            </a:r>
            <a:endParaRPr lang="ja-JP" altLang="en-US" sz="3200" dirty="0"/>
          </a:p>
          <a:p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地形で東西２８キロで結ばれている</a:t>
            </a:r>
            <a:endParaRPr lang="en-US" altLang="ja-JP" sz="32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昔から</a:t>
            </a:r>
            <a:r>
              <a:rPr lang="en-US" altLang="ja-JP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『</a:t>
            </a:r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道志七里</a:t>
            </a:r>
            <a:r>
              <a:rPr lang="en-US" altLang="ja-JP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』</a:t>
            </a:r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と呼ばれてきた。　　</a:t>
            </a:r>
            <a:endParaRPr lang="en-US" altLang="ja-JP" sz="32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en-US" altLang="ja-JP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『</a:t>
            </a:r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赤道を越えても腐らない水</a:t>
            </a:r>
            <a:r>
              <a:rPr lang="en-US" altLang="ja-JP" sz="32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』</a:t>
            </a:r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と世界的な</a:t>
            </a:r>
            <a:endParaRPr lang="en-US" altLang="ja-JP" sz="32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評判の水源林の保全ボランティア活動を</a:t>
            </a:r>
            <a:endParaRPr lang="en-US" altLang="ja-JP" sz="32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r>
              <a:rPr lang="ja-JP" altLang="en-US" sz="32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横浜市水道局と協働で活動しています！　</a:t>
            </a:r>
          </a:p>
          <a:p>
            <a:r>
              <a:rPr lang="ja-JP" altLang="en-US" sz="2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1472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" y="1569660"/>
            <a:ext cx="9126537" cy="523716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活動場所</a:t>
            </a:r>
          </a:p>
        </p:txBody>
      </p:sp>
      <p:sp>
        <p:nvSpPr>
          <p:cNvPr id="9" name="円/楕円 8"/>
          <p:cNvSpPr/>
          <p:nvPr/>
        </p:nvSpPr>
        <p:spPr>
          <a:xfrm rot="20684695">
            <a:off x="124462" y="2556878"/>
            <a:ext cx="2916757" cy="146943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1618996" y="2620049"/>
            <a:ext cx="299665" cy="28803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0924" y="2572023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HGS創英角ﾎﾟｯﾌﾟ体" pitchFamily="50" charset="-128"/>
                <a:ea typeface="HGS創英角ﾎﾟｯﾌﾟ体" pitchFamily="50" charset="-128"/>
              </a:rPr>
              <a:t>道志村</a:t>
            </a:r>
          </a:p>
        </p:txBody>
      </p:sp>
      <p:sp>
        <p:nvSpPr>
          <p:cNvPr id="10" name="円/楕円 9"/>
          <p:cNvSpPr/>
          <p:nvPr/>
        </p:nvSpPr>
        <p:spPr>
          <a:xfrm>
            <a:off x="7020272" y="3606099"/>
            <a:ext cx="1224136" cy="100811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7853916" y="6356349"/>
            <a:ext cx="1137684" cy="365125"/>
          </a:xfrm>
          <a:prstGeom prst="rect">
            <a:avLst/>
          </a:prstGeom>
        </p:spPr>
        <p:txBody>
          <a:bodyPr/>
          <a:lstStyle/>
          <a:p>
            <a:fld id="{3FF32529-EB41-4632-8D01-26E35D739DC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3" name="フリーフォーム 2"/>
          <p:cNvSpPr/>
          <p:nvPr/>
        </p:nvSpPr>
        <p:spPr>
          <a:xfrm>
            <a:off x="1196969" y="2477193"/>
            <a:ext cx="6666871" cy="1929731"/>
          </a:xfrm>
          <a:custGeom>
            <a:avLst/>
            <a:gdLst>
              <a:gd name="connsiteX0" fmla="*/ 6666871 w 6666871"/>
              <a:gd name="connsiteY0" fmla="*/ 1596043 h 1929731"/>
              <a:gd name="connsiteX1" fmla="*/ 6583744 w 6666871"/>
              <a:gd name="connsiteY1" fmla="*/ 1562792 h 1929731"/>
              <a:gd name="connsiteX2" fmla="*/ 6384238 w 6666871"/>
              <a:gd name="connsiteY2" fmla="*/ 1596043 h 1929731"/>
              <a:gd name="connsiteX3" fmla="*/ 6234609 w 6666871"/>
              <a:gd name="connsiteY3" fmla="*/ 1629294 h 1929731"/>
              <a:gd name="connsiteX4" fmla="*/ 5868849 w 6666871"/>
              <a:gd name="connsiteY4" fmla="*/ 1612669 h 1929731"/>
              <a:gd name="connsiteX5" fmla="*/ 5785722 w 6666871"/>
              <a:gd name="connsiteY5" fmla="*/ 1579418 h 1929731"/>
              <a:gd name="connsiteX6" fmla="*/ 5586216 w 6666871"/>
              <a:gd name="connsiteY6" fmla="*/ 1479665 h 1929731"/>
              <a:gd name="connsiteX7" fmla="*/ 5486464 w 6666871"/>
              <a:gd name="connsiteY7" fmla="*/ 1429789 h 1929731"/>
              <a:gd name="connsiteX8" fmla="*/ 5419962 w 6666871"/>
              <a:gd name="connsiteY8" fmla="*/ 1413163 h 1929731"/>
              <a:gd name="connsiteX9" fmla="*/ 5370086 w 6666871"/>
              <a:gd name="connsiteY9" fmla="*/ 1363287 h 1929731"/>
              <a:gd name="connsiteX10" fmla="*/ 5336835 w 6666871"/>
              <a:gd name="connsiteY10" fmla="*/ 1313411 h 1929731"/>
              <a:gd name="connsiteX11" fmla="*/ 5187206 w 6666871"/>
              <a:gd name="connsiteY11" fmla="*/ 1180407 h 1929731"/>
              <a:gd name="connsiteX12" fmla="*/ 5070827 w 6666871"/>
              <a:gd name="connsiteY12" fmla="*/ 1080654 h 1929731"/>
              <a:gd name="connsiteX13" fmla="*/ 5020951 w 6666871"/>
              <a:gd name="connsiteY13" fmla="*/ 1047403 h 1929731"/>
              <a:gd name="connsiteX14" fmla="*/ 4904573 w 6666871"/>
              <a:gd name="connsiteY14" fmla="*/ 931025 h 1929731"/>
              <a:gd name="connsiteX15" fmla="*/ 4854696 w 6666871"/>
              <a:gd name="connsiteY15" fmla="*/ 947651 h 1929731"/>
              <a:gd name="connsiteX16" fmla="*/ 4788195 w 6666871"/>
              <a:gd name="connsiteY16" fmla="*/ 1047403 h 1929731"/>
              <a:gd name="connsiteX17" fmla="*/ 4738318 w 6666871"/>
              <a:gd name="connsiteY17" fmla="*/ 1147156 h 1929731"/>
              <a:gd name="connsiteX18" fmla="*/ 4688442 w 6666871"/>
              <a:gd name="connsiteY18" fmla="*/ 1163782 h 1929731"/>
              <a:gd name="connsiteX19" fmla="*/ 4588689 w 6666871"/>
              <a:gd name="connsiteY19" fmla="*/ 1246909 h 1929731"/>
              <a:gd name="connsiteX20" fmla="*/ 4572064 w 6666871"/>
              <a:gd name="connsiteY20" fmla="*/ 1296785 h 1929731"/>
              <a:gd name="connsiteX21" fmla="*/ 4538813 w 6666871"/>
              <a:gd name="connsiteY21" fmla="*/ 1363287 h 1929731"/>
              <a:gd name="connsiteX22" fmla="*/ 4488936 w 6666871"/>
              <a:gd name="connsiteY22" fmla="*/ 1496291 h 1929731"/>
              <a:gd name="connsiteX23" fmla="*/ 4439060 w 6666871"/>
              <a:gd name="connsiteY23" fmla="*/ 1512916 h 1929731"/>
              <a:gd name="connsiteX24" fmla="*/ 4355933 w 6666871"/>
              <a:gd name="connsiteY24" fmla="*/ 1645920 h 1929731"/>
              <a:gd name="connsiteX25" fmla="*/ 4339307 w 6666871"/>
              <a:gd name="connsiteY25" fmla="*/ 1695796 h 1929731"/>
              <a:gd name="connsiteX26" fmla="*/ 4322682 w 6666871"/>
              <a:gd name="connsiteY26" fmla="*/ 1795549 h 1929731"/>
              <a:gd name="connsiteX27" fmla="*/ 4272806 w 6666871"/>
              <a:gd name="connsiteY27" fmla="*/ 1812174 h 1929731"/>
              <a:gd name="connsiteX28" fmla="*/ 4239555 w 6666871"/>
              <a:gd name="connsiteY28" fmla="*/ 1862051 h 1929731"/>
              <a:gd name="connsiteX29" fmla="*/ 4123176 w 6666871"/>
              <a:gd name="connsiteY29" fmla="*/ 1895302 h 1929731"/>
              <a:gd name="connsiteX30" fmla="*/ 4073300 w 6666871"/>
              <a:gd name="connsiteY30" fmla="*/ 1928552 h 1929731"/>
              <a:gd name="connsiteX31" fmla="*/ 4040049 w 6666871"/>
              <a:gd name="connsiteY31" fmla="*/ 1862051 h 1929731"/>
              <a:gd name="connsiteX32" fmla="*/ 3956922 w 6666871"/>
              <a:gd name="connsiteY32" fmla="*/ 1762298 h 1929731"/>
              <a:gd name="connsiteX33" fmla="*/ 3907046 w 6666871"/>
              <a:gd name="connsiteY33" fmla="*/ 1679171 h 1929731"/>
              <a:gd name="connsiteX34" fmla="*/ 3890420 w 6666871"/>
              <a:gd name="connsiteY34" fmla="*/ 1629294 h 1929731"/>
              <a:gd name="connsiteX35" fmla="*/ 3790667 w 6666871"/>
              <a:gd name="connsiteY35" fmla="*/ 1396538 h 1929731"/>
              <a:gd name="connsiteX36" fmla="*/ 3707540 w 6666871"/>
              <a:gd name="connsiteY36" fmla="*/ 1246909 h 1929731"/>
              <a:gd name="connsiteX37" fmla="*/ 3591162 w 6666871"/>
              <a:gd name="connsiteY37" fmla="*/ 1163782 h 1929731"/>
              <a:gd name="connsiteX38" fmla="*/ 3541286 w 6666871"/>
              <a:gd name="connsiteY38" fmla="*/ 1113905 h 1929731"/>
              <a:gd name="connsiteX39" fmla="*/ 3408282 w 6666871"/>
              <a:gd name="connsiteY39" fmla="*/ 1014152 h 1929731"/>
              <a:gd name="connsiteX40" fmla="*/ 3325155 w 6666871"/>
              <a:gd name="connsiteY40" fmla="*/ 864523 h 1929731"/>
              <a:gd name="connsiteX41" fmla="*/ 3225402 w 6666871"/>
              <a:gd name="connsiteY41" fmla="*/ 698269 h 1929731"/>
              <a:gd name="connsiteX42" fmla="*/ 3175526 w 6666871"/>
              <a:gd name="connsiteY42" fmla="*/ 665018 h 1929731"/>
              <a:gd name="connsiteX43" fmla="*/ 3109024 w 6666871"/>
              <a:gd name="connsiteY43" fmla="*/ 598516 h 1929731"/>
              <a:gd name="connsiteX44" fmla="*/ 3075773 w 6666871"/>
              <a:gd name="connsiteY44" fmla="*/ 548640 h 1929731"/>
              <a:gd name="connsiteX45" fmla="*/ 3025896 w 6666871"/>
              <a:gd name="connsiteY45" fmla="*/ 465512 h 1929731"/>
              <a:gd name="connsiteX46" fmla="*/ 2926144 w 6666871"/>
              <a:gd name="connsiteY46" fmla="*/ 415636 h 1929731"/>
              <a:gd name="connsiteX47" fmla="*/ 2843016 w 6666871"/>
              <a:gd name="connsiteY47" fmla="*/ 249382 h 1929731"/>
              <a:gd name="connsiteX48" fmla="*/ 2793140 w 6666871"/>
              <a:gd name="connsiteY48" fmla="*/ 166254 h 1929731"/>
              <a:gd name="connsiteX49" fmla="*/ 2759889 w 6666871"/>
              <a:gd name="connsiteY49" fmla="*/ 116378 h 1929731"/>
              <a:gd name="connsiteX50" fmla="*/ 2710013 w 6666871"/>
              <a:gd name="connsiteY50" fmla="*/ 83127 h 1929731"/>
              <a:gd name="connsiteX51" fmla="*/ 2610260 w 6666871"/>
              <a:gd name="connsiteY51" fmla="*/ 116378 h 1929731"/>
              <a:gd name="connsiteX52" fmla="*/ 2593635 w 6666871"/>
              <a:gd name="connsiteY52" fmla="*/ 49876 h 1929731"/>
              <a:gd name="connsiteX53" fmla="*/ 2493882 w 6666871"/>
              <a:gd name="connsiteY53" fmla="*/ 0 h 1929731"/>
              <a:gd name="connsiteX54" fmla="*/ 2394129 w 6666871"/>
              <a:gd name="connsiteY54" fmla="*/ 99752 h 1929731"/>
              <a:gd name="connsiteX55" fmla="*/ 2344253 w 6666871"/>
              <a:gd name="connsiteY55" fmla="*/ 133003 h 1929731"/>
              <a:gd name="connsiteX56" fmla="*/ 2194624 w 6666871"/>
              <a:gd name="connsiteY56" fmla="*/ 149629 h 1929731"/>
              <a:gd name="connsiteX57" fmla="*/ 1978493 w 6666871"/>
              <a:gd name="connsiteY57" fmla="*/ 216131 h 1929731"/>
              <a:gd name="connsiteX58" fmla="*/ 1911991 w 6666871"/>
              <a:gd name="connsiteY58" fmla="*/ 232756 h 1929731"/>
              <a:gd name="connsiteX59" fmla="*/ 1662609 w 6666871"/>
              <a:gd name="connsiteY59" fmla="*/ 282632 h 1929731"/>
              <a:gd name="connsiteX60" fmla="*/ 1612733 w 6666871"/>
              <a:gd name="connsiteY60" fmla="*/ 332509 h 1929731"/>
              <a:gd name="connsiteX61" fmla="*/ 1512980 w 6666871"/>
              <a:gd name="connsiteY61" fmla="*/ 399011 h 1929731"/>
              <a:gd name="connsiteX62" fmla="*/ 1479729 w 6666871"/>
              <a:gd name="connsiteY62" fmla="*/ 448887 h 1929731"/>
              <a:gd name="connsiteX63" fmla="*/ 1429853 w 6666871"/>
              <a:gd name="connsiteY63" fmla="*/ 482138 h 1929731"/>
              <a:gd name="connsiteX64" fmla="*/ 1313475 w 6666871"/>
              <a:gd name="connsiteY64" fmla="*/ 532014 h 1929731"/>
              <a:gd name="connsiteX65" fmla="*/ 1014216 w 6666871"/>
              <a:gd name="connsiteY65" fmla="*/ 515389 h 1929731"/>
              <a:gd name="connsiteX66" fmla="*/ 931089 w 6666871"/>
              <a:gd name="connsiteY66" fmla="*/ 532014 h 1929731"/>
              <a:gd name="connsiteX67" fmla="*/ 831336 w 6666871"/>
              <a:gd name="connsiteY67" fmla="*/ 548640 h 1929731"/>
              <a:gd name="connsiteX68" fmla="*/ 681707 w 6666871"/>
              <a:gd name="connsiteY68" fmla="*/ 598516 h 1929731"/>
              <a:gd name="connsiteX69" fmla="*/ 581955 w 6666871"/>
              <a:gd name="connsiteY69" fmla="*/ 631767 h 1929731"/>
              <a:gd name="connsiteX70" fmla="*/ 482202 w 6666871"/>
              <a:gd name="connsiteY70" fmla="*/ 698269 h 1929731"/>
              <a:gd name="connsiteX71" fmla="*/ 382449 w 6666871"/>
              <a:gd name="connsiteY71" fmla="*/ 731520 h 1929731"/>
              <a:gd name="connsiteX72" fmla="*/ 332573 w 6666871"/>
              <a:gd name="connsiteY72" fmla="*/ 764771 h 1929731"/>
              <a:gd name="connsiteX73" fmla="*/ 266071 w 6666871"/>
              <a:gd name="connsiteY73" fmla="*/ 831272 h 1929731"/>
              <a:gd name="connsiteX74" fmla="*/ 216195 w 6666871"/>
              <a:gd name="connsiteY74" fmla="*/ 847898 h 1929731"/>
              <a:gd name="connsiteX75" fmla="*/ 33315 w 6666871"/>
              <a:gd name="connsiteY75" fmla="*/ 914400 h 1929731"/>
              <a:gd name="connsiteX76" fmla="*/ 64 w 6666871"/>
              <a:gd name="connsiteY76" fmla="*/ 980902 h 1929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6666871" h="1929731">
                <a:moveTo>
                  <a:pt x="6666871" y="1596043"/>
                </a:moveTo>
                <a:cubicBezTo>
                  <a:pt x="6639162" y="1584959"/>
                  <a:pt x="6613512" y="1564918"/>
                  <a:pt x="6583744" y="1562792"/>
                </a:cubicBezTo>
                <a:cubicBezTo>
                  <a:pt x="6464867" y="1554301"/>
                  <a:pt x="6464901" y="1572996"/>
                  <a:pt x="6384238" y="1596043"/>
                </a:cubicBezTo>
                <a:cubicBezTo>
                  <a:pt x="6329442" y="1611699"/>
                  <a:pt x="6291762" y="1617864"/>
                  <a:pt x="6234609" y="1629294"/>
                </a:cubicBezTo>
                <a:cubicBezTo>
                  <a:pt x="6112689" y="1623752"/>
                  <a:pt x="5990148" y="1626147"/>
                  <a:pt x="5868849" y="1612669"/>
                </a:cubicBezTo>
                <a:cubicBezTo>
                  <a:pt x="5839188" y="1609373"/>
                  <a:pt x="5812725" y="1592125"/>
                  <a:pt x="5785722" y="1579418"/>
                </a:cubicBezTo>
                <a:cubicBezTo>
                  <a:pt x="5718447" y="1547759"/>
                  <a:pt x="5652718" y="1512916"/>
                  <a:pt x="5586216" y="1479665"/>
                </a:cubicBezTo>
                <a:cubicBezTo>
                  <a:pt x="5552965" y="1463040"/>
                  <a:pt x="5522529" y="1438806"/>
                  <a:pt x="5486464" y="1429789"/>
                </a:cubicBezTo>
                <a:lnTo>
                  <a:pt x="5419962" y="1413163"/>
                </a:lnTo>
                <a:cubicBezTo>
                  <a:pt x="5403337" y="1396538"/>
                  <a:pt x="5385138" y="1381349"/>
                  <a:pt x="5370086" y="1363287"/>
                </a:cubicBezTo>
                <a:cubicBezTo>
                  <a:pt x="5357294" y="1347937"/>
                  <a:pt x="5350110" y="1328345"/>
                  <a:pt x="5336835" y="1313411"/>
                </a:cubicBezTo>
                <a:cubicBezTo>
                  <a:pt x="5152076" y="1105558"/>
                  <a:pt x="5306325" y="1279672"/>
                  <a:pt x="5187206" y="1180407"/>
                </a:cubicBezTo>
                <a:cubicBezTo>
                  <a:pt x="5042194" y="1059565"/>
                  <a:pt x="5245165" y="1205182"/>
                  <a:pt x="5070827" y="1080654"/>
                </a:cubicBezTo>
                <a:cubicBezTo>
                  <a:pt x="5054568" y="1069040"/>
                  <a:pt x="5035803" y="1060770"/>
                  <a:pt x="5020951" y="1047403"/>
                </a:cubicBezTo>
                <a:cubicBezTo>
                  <a:pt x="4980173" y="1010703"/>
                  <a:pt x="4904573" y="931025"/>
                  <a:pt x="4904573" y="931025"/>
                </a:cubicBezTo>
                <a:cubicBezTo>
                  <a:pt x="4887947" y="936567"/>
                  <a:pt x="4867088" y="935259"/>
                  <a:pt x="4854696" y="947651"/>
                </a:cubicBezTo>
                <a:cubicBezTo>
                  <a:pt x="4826438" y="975909"/>
                  <a:pt x="4800832" y="1009492"/>
                  <a:pt x="4788195" y="1047403"/>
                </a:cubicBezTo>
                <a:cubicBezTo>
                  <a:pt x="4777243" y="1080260"/>
                  <a:pt x="4767617" y="1123716"/>
                  <a:pt x="4738318" y="1147156"/>
                </a:cubicBezTo>
                <a:cubicBezTo>
                  <a:pt x="4724634" y="1158104"/>
                  <a:pt x="4704117" y="1155945"/>
                  <a:pt x="4688442" y="1163782"/>
                </a:cubicBezTo>
                <a:cubicBezTo>
                  <a:pt x="4642147" y="1186929"/>
                  <a:pt x="4625460" y="1210138"/>
                  <a:pt x="4588689" y="1246909"/>
                </a:cubicBezTo>
                <a:cubicBezTo>
                  <a:pt x="4583147" y="1263534"/>
                  <a:pt x="4578967" y="1280677"/>
                  <a:pt x="4572064" y="1296785"/>
                </a:cubicBezTo>
                <a:cubicBezTo>
                  <a:pt x="4562301" y="1319565"/>
                  <a:pt x="4547515" y="1340081"/>
                  <a:pt x="4538813" y="1363287"/>
                </a:cubicBezTo>
                <a:cubicBezTo>
                  <a:pt x="4522114" y="1407818"/>
                  <a:pt x="4525965" y="1459262"/>
                  <a:pt x="4488936" y="1496291"/>
                </a:cubicBezTo>
                <a:cubicBezTo>
                  <a:pt x="4476544" y="1508683"/>
                  <a:pt x="4455685" y="1507374"/>
                  <a:pt x="4439060" y="1512916"/>
                </a:cubicBezTo>
                <a:cubicBezTo>
                  <a:pt x="4360021" y="1565609"/>
                  <a:pt x="4395503" y="1527211"/>
                  <a:pt x="4355933" y="1645920"/>
                </a:cubicBezTo>
                <a:lnTo>
                  <a:pt x="4339307" y="1695796"/>
                </a:lnTo>
                <a:cubicBezTo>
                  <a:pt x="4333765" y="1729047"/>
                  <a:pt x="4339407" y="1766281"/>
                  <a:pt x="4322682" y="1795549"/>
                </a:cubicBezTo>
                <a:cubicBezTo>
                  <a:pt x="4313987" y="1810765"/>
                  <a:pt x="4286490" y="1801226"/>
                  <a:pt x="4272806" y="1812174"/>
                </a:cubicBezTo>
                <a:cubicBezTo>
                  <a:pt x="4257203" y="1824656"/>
                  <a:pt x="4255158" y="1849569"/>
                  <a:pt x="4239555" y="1862051"/>
                </a:cubicBezTo>
                <a:cubicBezTo>
                  <a:pt x="4228716" y="1870722"/>
                  <a:pt x="4127517" y="1894217"/>
                  <a:pt x="4123176" y="1895302"/>
                </a:cubicBezTo>
                <a:cubicBezTo>
                  <a:pt x="4106551" y="1906385"/>
                  <a:pt x="4091852" y="1935973"/>
                  <a:pt x="4073300" y="1928552"/>
                </a:cubicBezTo>
                <a:cubicBezTo>
                  <a:pt x="4050289" y="1919348"/>
                  <a:pt x="4052345" y="1883569"/>
                  <a:pt x="4040049" y="1862051"/>
                </a:cubicBezTo>
                <a:cubicBezTo>
                  <a:pt x="3978013" y="1753488"/>
                  <a:pt x="4039452" y="1872338"/>
                  <a:pt x="3956922" y="1762298"/>
                </a:cubicBezTo>
                <a:cubicBezTo>
                  <a:pt x="3937534" y="1736447"/>
                  <a:pt x="3921497" y="1708073"/>
                  <a:pt x="3907046" y="1679171"/>
                </a:cubicBezTo>
                <a:cubicBezTo>
                  <a:pt x="3899209" y="1663496"/>
                  <a:pt x="3897672" y="1645248"/>
                  <a:pt x="3890420" y="1629294"/>
                </a:cubicBezTo>
                <a:cubicBezTo>
                  <a:pt x="3787702" y="1403317"/>
                  <a:pt x="3854117" y="1586890"/>
                  <a:pt x="3790667" y="1396538"/>
                </a:cubicBezTo>
                <a:cubicBezTo>
                  <a:pt x="3773342" y="1344562"/>
                  <a:pt x="3756542" y="1279577"/>
                  <a:pt x="3707540" y="1246909"/>
                </a:cubicBezTo>
                <a:cubicBezTo>
                  <a:pt x="3668071" y="1220596"/>
                  <a:pt x="3627244" y="1194710"/>
                  <a:pt x="3591162" y="1163782"/>
                </a:cubicBezTo>
                <a:cubicBezTo>
                  <a:pt x="3573310" y="1148481"/>
                  <a:pt x="3558981" y="1129388"/>
                  <a:pt x="3541286" y="1113905"/>
                </a:cubicBezTo>
                <a:cubicBezTo>
                  <a:pt x="3478103" y="1058620"/>
                  <a:pt x="3467667" y="1053742"/>
                  <a:pt x="3408282" y="1014152"/>
                </a:cubicBezTo>
                <a:cubicBezTo>
                  <a:pt x="3362306" y="876229"/>
                  <a:pt x="3439487" y="1093184"/>
                  <a:pt x="3325155" y="864523"/>
                </a:cubicBezTo>
                <a:cubicBezTo>
                  <a:pt x="3305138" y="824489"/>
                  <a:pt x="3255495" y="718331"/>
                  <a:pt x="3225402" y="698269"/>
                </a:cubicBezTo>
                <a:lnTo>
                  <a:pt x="3175526" y="665018"/>
                </a:lnTo>
                <a:cubicBezTo>
                  <a:pt x="3139251" y="556198"/>
                  <a:pt x="3189632" y="663003"/>
                  <a:pt x="3109024" y="598516"/>
                </a:cubicBezTo>
                <a:cubicBezTo>
                  <a:pt x="3093421" y="586034"/>
                  <a:pt x="3086363" y="565584"/>
                  <a:pt x="3075773" y="548640"/>
                </a:cubicBezTo>
                <a:cubicBezTo>
                  <a:pt x="3058646" y="521237"/>
                  <a:pt x="3050048" y="486981"/>
                  <a:pt x="3025896" y="465512"/>
                </a:cubicBezTo>
                <a:cubicBezTo>
                  <a:pt x="2998111" y="440814"/>
                  <a:pt x="2959395" y="432261"/>
                  <a:pt x="2926144" y="415636"/>
                </a:cubicBezTo>
                <a:cubicBezTo>
                  <a:pt x="2888047" y="263247"/>
                  <a:pt x="2930917" y="307981"/>
                  <a:pt x="2843016" y="249382"/>
                </a:cubicBezTo>
                <a:cubicBezTo>
                  <a:pt x="2826391" y="221673"/>
                  <a:pt x="2810266" y="193656"/>
                  <a:pt x="2793140" y="166254"/>
                </a:cubicBezTo>
                <a:cubicBezTo>
                  <a:pt x="2782550" y="149310"/>
                  <a:pt x="2774018" y="130507"/>
                  <a:pt x="2759889" y="116378"/>
                </a:cubicBezTo>
                <a:cubicBezTo>
                  <a:pt x="2745760" y="102249"/>
                  <a:pt x="2726638" y="94211"/>
                  <a:pt x="2710013" y="83127"/>
                </a:cubicBezTo>
                <a:cubicBezTo>
                  <a:pt x="2676762" y="94211"/>
                  <a:pt x="2618761" y="150381"/>
                  <a:pt x="2610260" y="116378"/>
                </a:cubicBezTo>
                <a:cubicBezTo>
                  <a:pt x="2604718" y="94211"/>
                  <a:pt x="2606310" y="68888"/>
                  <a:pt x="2593635" y="49876"/>
                </a:cubicBezTo>
                <a:cubicBezTo>
                  <a:pt x="2575218" y="22251"/>
                  <a:pt x="2522334" y="9484"/>
                  <a:pt x="2493882" y="0"/>
                </a:cubicBezTo>
                <a:cubicBezTo>
                  <a:pt x="2460631" y="33251"/>
                  <a:pt x="2433255" y="73668"/>
                  <a:pt x="2394129" y="99752"/>
                </a:cubicBezTo>
                <a:cubicBezTo>
                  <a:pt x="2377504" y="110836"/>
                  <a:pt x="2363638" y="128157"/>
                  <a:pt x="2344253" y="133003"/>
                </a:cubicBezTo>
                <a:cubicBezTo>
                  <a:pt x="2295568" y="145174"/>
                  <a:pt x="2244500" y="144087"/>
                  <a:pt x="2194624" y="149629"/>
                </a:cubicBezTo>
                <a:cubicBezTo>
                  <a:pt x="2089840" y="219485"/>
                  <a:pt x="2186638" y="164096"/>
                  <a:pt x="1978493" y="216131"/>
                </a:cubicBezTo>
                <a:cubicBezTo>
                  <a:pt x="1956326" y="221673"/>
                  <a:pt x="1934449" y="228545"/>
                  <a:pt x="1911991" y="232756"/>
                </a:cubicBezTo>
                <a:cubicBezTo>
                  <a:pt x="1664230" y="279211"/>
                  <a:pt x="1784496" y="242005"/>
                  <a:pt x="1662609" y="282632"/>
                </a:cubicBezTo>
                <a:cubicBezTo>
                  <a:pt x="1645984" y="299258"/>
                  <a:pt x="1631292" y="318074"/>
                  <a:pt x="1612733" y="332509"/>
                </a:cubicBezTo>
                <a:cubicBezTo>
                  <a:pt x="1581188" y="357044"/>
                  <a:pt x="1512980" y="399011"/>
                  <a:pt x="1512980" y="399011"/>
                </a:cubicBezTo>
                <a:cubicBezTo>
                  <a:pt x="1501896" y="415636"/>
                  <a:pt x="1493858" y="434758"/>
                  <a:pt x="1479729" y="448887"/>
                </a:cubicBezTo>
                <a:cubicBezTo>
                  <a:pt x="1465600" y="463016"/>
                  <a:pt x="1447202" y="472225"/>
                  <a:pt x="1429853" y="482138"/>
                </a:cubicBezTo>
                <a:cubicBezTo>
                  <a:pt x="1372329" y="515009"/>
                  <a:pt x="1369431" y="513362"/>
                  <a:pt x="1313475" y="532014"/>
                </a:cubicBezTo>
                <a:cubicBezTo>
                  <a:pt x="1213722" y="526472"/>
                  <a:pt x="1114123" y="515389"/>
                  <a:pt x="1014216" y="515389"/>
                </a:cubicBezTo>
                <a:cubicBezTo>
                  <a:pt x="985958" y="515389"/>
                  <a:pt x="958891" y="526959"/>
                  <a:pt x="931089" y="532014"/>
                </a:cubicBezTo>
                <a:cubicBezTo>
                  <a:pt x="897923" y="538044"/>
                  <a:pt x="864587" y="543098"/>
                  <a:pt x="831336" y="548640"/>
                </a:cubicBezTo>
                <a:cubicBezTo>
                  <a:pt x="739249" y="610032"/>
                  <a:pt x="825062" y="562677"/>
                  <a:pt x="681707" y="598516"/>
                </a:cubicBezTo>
                <a:cubicBezTo>
                  <a:pt x="647704" y="607017"/>
                  <a:pt x="581955" y="631767"/>
                  <a:pt x="581955" y="631767"/>
                </a:cubicBezTo>
                <a:cubicBezTo>
                  <a:pt x="548704" y="653934"/>
                  <a:pt x="520114" y="685632"/>
                  <a:pt x="482202" y="698269"/>
                </a:cubicBezTo>
                <a:cubicBezTo>
                  <a:pt x="448951" y="709353"/>
                  <a:pt x="411612" y="712078"/>
                  <a:pt x="382449" y="731520"/>
                </a:cubicBezTo>
                <a:cubicBezTo>
                  <a:pt x="365824" y="742604"/>
                  <a:pt x="347744" y="751767"/>
                  <a:pt x="332573" y="764771"/>
                </a:cubicBezTo>
                <a:cubicBezTo>
                  <a:pt x="308771" y="785173"/>
                  <a:pt x="291581" y="813051"/>
                  <a:pt x="266071" y="831272"/>
                </a:cubicBezTo>
                <a:cubicBezTo>
                  <a:pt x="251811" y="841458"/>
                  <a:pt x="232303" y="840995"/>
                  <a:pt x="216195" y="847898"/>
                </a:cubicBezTo>
                <a:cubicBezTo>
                  <a:pt x="62320" y="913846"/>
                  <a:pt x="257013" y="850486"/>
                  <a:pt x="33315" y="914400"/>
                </a:cubicBezTo>
                <a:cubicBezTo>
                  <a:pt x="-3010" y="968887"/>
                  <a:pt x="64" y="944295"/>
                  <a:pt x="64" y="98090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コンテンツ プレースホルダー 1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r="11440" b="11039"/>
          <a:stretch/>
        </p:blipFill>
        <p:spPr>
          <a:xfrm flipH="1">
            <a:off x="7853916" y="3606099"/>
            <a:ext cx="1322466" cy="8321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39595" y="4019276"/>
            <a:ext cx="8509342" cy="29223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8000" b="1" i="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</a:t>
            </a: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朝</a:t>
            </a:r>
            <a:r>
              <a:rPr lang="en-US" altLang="ja-JP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8</a:t>
            </a: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時関内駅前・出発⇒</a:t>
            </a:r>
            <a:endParaRPr lang="en-US" altLang="ja-JP" sz="14400" b="1" i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東名海老名</a:t>
            </a:r>
            <a:r>
              <a:rPr lang="en-US" altLang="ja-JP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SA</a:t>
            </a: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・休憩⇒圏央道経由⇒</a:t>
            </a:r>
            <a:endParaRPr lang="en-US" altLang="ja-JP" sz="14400" b="1" i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ja-JP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</a:t>
            </a: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道志村作業現場：約３時間作業：⇒</a:t>
            </a:r>
            <a:endParaRPr lang="en-US" altLang="ja-JP" sz="14400" b="1" i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道の駅どうし・地産土産買物⇒</a:t>
            </a:r>
            <a:endParaRPr lang="en-US" altLang="ja-JP" sz="14400" b="1" i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東名海老名</a:t>
            </a:r>
            <a:r>
              <a:rPr lang="en-US" altLang="ja-JP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SA </a:t>
            </a:r>
            <a:r>
              <a:rPr lang="ja-JP" altLang="en-US" sz="14400" b="1" i="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⇒横浜西口・関内駅前帰着</a:t>
            </a:r>
            <a:endParaRPr lang="en-US" altLang="ja-JP" sz="12800" b="1" i="0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14400" i="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br>
              <a:rPr lang="en-US" altLang="ja-JP" sz="3200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endParaRPr lang="ja-JP" altLang="en-US" sz="3200" b="1" i="0" dirty="0">
              <a:ln>
                <a:solidFill>
                  <a:srgbClr val="FFC000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73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5.18519E-6 L -6.94444E-6 5.18519E-6 C -0.01303 0.00394 -0.01685 0.00556 -0.02917 0.00718 C -0.05817 0.01135 -0.07605 0.01066 -0.10921 0.01205 C -0.11164 0.01135 -0.11424 0.01135 -0.1165 0.00973 C -0.12796 0.00047 -0.12553 -0.00092 -0.13282 -0.01203 C -0.13751 -0.01944 -0.13803 -0.0192 -0.14376 -0.0243 C -0.15348 -0.04351 -0.14063 -0.02013 -0.15278 -0.03633 C -0.15435 -0.03842 -0.15487 -0.04143 -0.15643 -0.04351 C -0.15799 -0.04559 -0.16025 -0.04652 -0.16181 -0.04837 C -0.1639 -0.05069 -0.16528 -0.05369 -0.16737 -0.05578 C -0.16893 -0.05717 -0.17101 -0.05717 -0.17275 -0.05809 C -0.17778 -0.0611 -0.18351 -0.06504 -0.18733 -0.07036 C -0.19167 -0.07592 -0.19098 -0.08055 -0.19462 -0.08726 C -0.19619 -0.09004 -0.19827 -0.09212 -0.20001 -0.09444 C -0.20313 -0.09374 -0.20643 -0.09374 -0.20921 -0.09212 C -0.2132 -0.08957 -0.21598 -0.08425 -0.22015 -0.0824 L -0.22553 -0.07985 C -0.22726 -0.07823 -0.22987 -0.07754 -0.23091 -0.07499 C -0.23247 -0.07152 -0.23212 -0.06689 -0.23282 -0.06295 C -0.23438 -0.05485 -0.23473 -0.05555 -0.2382 -0.04837 C -0.24341 -0.02754 -0.23542 -0.06064 -0.24185 -0.02661 C -0.24289 -0.02175 -0.24341 -0.01643 -0.24549 -0.01203 L -0.24914 -0.00485 C -0.24983 -0.00232 -0.25001 0.00024 -0.25105 0.00256 C -0.25313 0.00765 -0.25817 0.01691 -0.25817 0.01691 C -0.25886 0.01945 -0.25886 0.02223 -0.26008 0.02431 C -0.26824 0.0382 -0.26824 0.03843 -0.27831 0.04121 C -0.28178 0.04214 -0.2856 0.04283 -0.28907 0.04376 C -0.29584 0.04283 -0.30296 0.04445 -0.30921 0.04121 C -0.31216 0.03959 -0.31372 0.02478 -0.31459 0.02177 C -0.31615 0.01691 -0.31841 0.01228 -0.32015 0.00718 C -0.32084 0.00487 -0.32067 0.00209 -0.32188 5.18519E-6 C -0.32327 -0.00232 -0.32553 -0.00323 -0.32726 -0.00485 C -0.32796 -0.00971 -0.32796 -0.01481 -0.32917 -0.01944 C -0.32987 -0.02221 -0.33178 -0.02407 -0.33282 -0.02661 C -0.33369 -0.02893 -0.33369 -0.0317 -0.33456 -0.03379 C -0.33803 -0.04282 -0.33872 -0.0405 -0.34376 -0.04837 C -0.35001 -0.05856 -0.34376 -0.05416 -0.35278 -0.05809 C -0.36528 -0.07476 -0.35938 -0.06897 -0.3691 -0.07754 C -0.37032 -0.07985 -0.37188 -0.08217 -0.37275 -0.08471 C -0.37362 -0.08703 -0.37362 -0.08981 -0.37466 -0.09212 C -0.37674 -0.09721 -0.37952 -0.10184 -0.38195 -0.1067 L -0.38542 -0.11388 C -0.38664 -0.11874 -0.38646 -0.12476 -0.38907 -0.12846 L -0.40001 -0.14305 C -0.40331 -0.15624 -0.39983 -0.14444 -0.40556 -0.1574 C -0.40678 -0.16064 -0.40765 -0.16434 -0.40921 -0.16712 C -0.4106 -0.1699 -0.41285 -0.17198 -0.41459 -0.17453 C -0.41771 -0.18726 -0.41424 -0.17684 -0.42188 -0.18888 C -0.42674 -0.19675 -0.42431 -0.19837 -0.43282 -0.20346 C -0.43681 -0.20601 -0.44133 -0.20647 -0.44549 -0.20832 C -0.44862 -0.20971 -0.45157 -0.21133 -0.45452 -0.21319 C -0.46077 -0.21712 -0.47275 -0.22522 -0.47275 -0.22522 C -0.4764 -0.22453 -0.48074 -0.22569 -0.48369 -0.22291 C -0.48577 -0.22106 -0.48456 -0.21619 -0.48542 -0.21319 C -0.48699 -0.20832 -0.49063 -0.20277 -0.49462 -0.20115 C -0.49931 -0.1993 -0.5257 -0.19652 -0.52726 -0.19629 C -0.52917 -0.19536 -0.53091 -0.19444 -0.53282 -0.19374 C -0.54202 -0.19073 -0.5481 -0.1905 -0.55817 -0.18888 C -0.5606 -0.18819 -0.5632 -0.18795 -0.56546 -0.18657 C -0.58299 -0.17661 -0.5573 -0.18633 -0.57813 -0.17939 C -0.59271 -0.16643 -0.57518 -0.18332 -0.58733 -0.16712 C -0.5889 -0.16504 -0.59098 -0.16388 -0.59271 -0.16226 C -0.59341 -0.15994 -0.59271 -0.15578 -0.59462 -0.15508 C -0.60087 -0.15231 -0.60782 -0.15323 -0.61459 -0.15254 C -0.62674 -0.15161 -0.6389 -0.15092 -0.65087 -0.15022 C -0.65278 -0.1493 -0.65487 -0.1493 -0.65643 -0.14791 C -0.65817 -0.14606 -0.65799 -0.14119 -0.66008 -0.1405 C -0.66997 -0.13703 -0.68056 -0.13726 -0.69098 -0.13564 L -0.7073 -0.12106 L -0.71268 -0.11619 C -0.7139 -0.11388 -0.71459 -0.11087 -0.71633 -0.10902 C -0.71789 -0.1074 -0.72015 -0.10763 -0.72188 -0.1067 C -0.73594 -0.09721 -0.7191 -0.10532 -0.73282 -0.0993 C -0.73473 -0.08888 -0.73456 -0.09305 -0.73456 -0.08726 L -0.73629 -0.08726 " pathEditMode="relative" ptsTypes="AAAAAAAAAAAAAAAAAAAAAAAAAAAAAAAAAAAAAAAAAAAAAAAAAAAAAAAAAAAAAAAAAAAAAAAAAAAAA">
                                      <p:cBhvr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323528" y="486916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手入れが、されていない森林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339034" y="5595121"/>
            <a:ext cx="7329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光、水、養分不足の・薄暗い森林</a:t>
            </a:r>
          </a:p>
        </p:txBody>
      </p:sp>
    </p:spTree>
    <p:extLst>
      <p:ext uri="{BB962C8B-B14F-4D97-AF65-F5344CB8AC3E}">
        <p14:creationId xmlns:p14="http://schemas.microsoft.com/office/powerpoint/2010/main" val="18149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99592" y="260648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創英角ﾎﾟｯﾌﾟ体" pitchFamily="50" charset="-128"/>
                <a:ea typeface="HGP創英角ﾎﾟｯﾌﾟ体" pitchFamily="50" charset="-128"/>
              </a:rPr>
              <a:t>倒す方向の確認</a:t>
            </a:r>
          </a:p>
        </p:txBody>
      </p:sp>
    </p:spTree>
    <p:extLst>
      <p:ext uri="{BB962C8B-B14F-4D97-AF65-F5344CB8AC3E}">
        <p14:creationId xmlns:p14="http://schemas.microsoft.com/office/powerpoint/2010/main" val="129971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9"/>
          <a:stretch/>
        </p:blipFill>
        <p:spPr>
          <a:xfrm>
            <a:off x="0" y="2348880"/>
            <a:ext cx="4988768" cy="4686300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1689" y="885689"/>
            <a:ext cx="6825498" cy="511912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66988" y="816206"/>
            <a:ext cx="3024336" cy="7694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n>
                  <a:solidFill>
                    <a:sysClr val="windowText" lastClr="000000"/>
                  </a:solidFill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ロープ</a:t>
            </a:r>
            <a:r>
              <a:rPr kumimoji="1" lang="ja-JP" altLang="en-US" sz="4400" dirty="0">
                <a:ln>
                  <a:solidFill>
                    <a:sysClr val="windowText" lastClr="000000"/>
                  </a:solidFill>
                </a:ln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掛け</a:t>
            </a:r>
          </a:p>
        </p:txBody>
      </p:sp>
    </p:spTree>
    <p:extLst>
      <p:ext uri="{BB962C8B-B14F-4D97-AF65-F5344CB8AC3E}">
        <p14:creationId xmlns:p14="http://schemas.microsoft.com/office/powerpoint/2010/main" val="19762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44000" cy="6858000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6" y="3068960"/>
            <a:ext cx="8964488" cy="31683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620" y="1024058"/>
            <a:ext cx="6840759" cy="983665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  <p:sp>
        <p:nvSpPr>
          <p:cNvPr id="2" name="角丸四角形 1"/>
          <p:cNvSpPr/>
          <p:nvPr/>
        </p:nvSpPr>
        <p:spPr>
          <a:xfrm>
            <a:off x="89756" y="3356991"/>
            <a:ext cx="8964488" cy="1296144"/>
          </a:xfrm>
          <a:prstGeom prst="roundRect">
            <a:avLst/>
          </a:prstGeom>
          <a:solidFill>
            <a:srgbClr val="00B0F0">
              <a:alpha val="32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5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12160" cy="450912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11560" y="618792"/>
            <a:ext cx="5184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>
                <a:solidFill>
                  <a:srgbClr val="FFFF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ロープで引き倒し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02886"/>
            <a:ext cx="5940152" cy="44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伐倒瞬間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81" t="11887" r="6112" b="12408"/>
          <a:stretch/>
        </p:blipFill>
        <p:spPr>
          <a:xfrm>
            <a:off x="0" y="1268759"/>
            <a:ext cx="9144000" cy="5631365"/>
          </a:xfr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1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ja-JP" altLang="en-US" sz="4400" b="1" dirty="0">
                <a:ln>
                  <a:solidFill>
                    <a:srgbClr val="3F3F3F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400" b="1" dirty="0">
                <a:ln>
                  <a:solidFill>
                    <a:srgbClr val="FFFFFF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NPO </a:t>
            </a:r>
            <a:r>
              <a:rPr lang="ja-JP" altLang="en-US" sz="4400" b="1" dirty="0">
                <a:ln>
                  <a:solidFill>
                    <a:srgbClr val="FFFFFF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法人</a:t>
            </a:r>
            <a:br>
              <a:rPr lang="en-US" altLang="ja-JP" sz="4400" b="1" dirty="0">
                <a:ln>
                  <a:solidFill>
                    <a:srgbClr val="FFFFFF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400" b="1" dirty="0">
                <a:ln>
                  <a:solidFill>
                    <a:srgbClr val="FFFFFF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6000" b="1" dirty="0">
                <a:ln>
                  <a:solidFill>
                    <a:srgbClr val="FFFFFF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道志水源林ボランティアの会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FF32529-EB41-4632-8D01-26E35D739DCA}" type="slidenum">
              <a:rPr lang="ja-JP" altLang="en-US" smtClean="0">
                <a:solidFill>
                  <a:srgbClr val="FFFFFF">
                    <a:tint val="75000"/>
                  </a:srgbClr>
                </a:solidFill>
              </a:rPr>
              <a:pPr/>
              <a:t>21</a:t>
            </a:fld>
            <a:endParaRPr lang="ja-JP" alt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3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50" objId="5"/>
        <p14:stopEvt time="39377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6872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52054" cy="378904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883" y="2636912"/>
            <a:ext cx="5628117" cy="422108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96" y="4970492"/>
            <a:ext cx="420660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1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warp dir="in"/>
      </p:transition>
    </mc:Choice>
    <mc:Fallback>
      <p:transition spd="slow" advClick="0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6872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971600" y="558924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玉切り作業</a:t>
            </a:r>
          </a:p>
        </p:txBody>
      </p:sp>
    </p:spTree>
    <p:extLst>
      <p:ext uri="{BB962C8B-B14F-4D97-AF65-F5344CB8AC3E}">
        <p14:creationId xmlns:p14="http://schemas.microsoft.com/office/powerpoint/2010/main" val="3736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772816"/>
            <a:ext cx="8229600" cy="46872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4610" t="6930" r="16727" b="9052"/>
          <a:stretch/>
        </p:blipFill>
        <p:spPr>
          <a:xfrm>
            <a:off x="0" y="14514"/>
            <a:ext cx="9369236" cy="644550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4852" t="7796" r="12587" b="10785"/>
          <a:stretch/>
        </p:blipFill>
        <p:spPr>
          <a:xfrm>
            <a:off x="3124280" y="3068959"/>
            <a:ext cx="5863158" cy="369890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2015" y="332656"/>
            <a:ext cx="3635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明るくなった</a:t>
            </a:r>
            <a:r>
              <a:rPr kumimoji="1" lang="ja-JP" altLang="en-US" sz="440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森</a:t>
            </a:r>
            <a:endParaRPr kumimoji="1" lang="ja-JP" altLang="en-US" sz="40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04654" y="3501008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FF00"/>
                </a:solidFill>
                <a:latin typeface="HGP創英角ﾎﾟｯﾌﾟ体" pitchFamily="50" charset="-128"/>
                <a:ea typeface="HGP創英角ﾎﾟｯﾌﾟ体" pitchFamily="50" charset="-128"/>
              </a:rPr>
              <a:t>道志川の清流</a:t>
            </a:r>
          </a:p>
        </p:txBody>
      </p:sp>
    </p:spTree>
    <p:extLst>
      <p:ext uri="{BB962C8B-B14F-4D97-AF65-F5344CB8AC3E}">
        <p14:creationId xmlns:p14="http://schemas.microsoft.com/office/powerpoint/2010/main" val="34492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6" y="1124744"/>
            <a:ext cx="9155115" cy="4320480"/>
          </a:xfrm>
        </p:spPr>
      </p:pic>
      <p:sp>
        <p:nvSpPr>
          <p:cNvPr id="4" name="テキスト ボックス 3"/>
          <p:cNvSpPr txBox="1"/>
          <p:nvPr/>
        </p:nvSpPr>
        <p:spPr>
          <a:xfrm>
            <a:off x="251520" y="566124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NPO </a:t>
            </a:r>
            <a:r>
              <a:rPr kumimoji="1" lang="ja-JP" altLang="en-US" sz="40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法人道志水源林ボランティアの会</a:t>
            </a:r>
            <a:endParaRPr kumimoji="1" lang="ja-JP" altLang="en-US" sz="4000" dirty="0">
              <a:ln w="127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685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667" y="373961"/>
            <a:ext cx="9125333" cy="6295643"/>
          </a:xfrm>
          <a:ln w="57150">
            <a:solidFill>
              <a:srgbClr val="00B0F0"/>
            </a:solidFill>
          </a:ln>
        </p:spPr>
      </p:pic>
      <p:sp>
        <p:nvSpPr>
          <p:cNvPr id="7" name="円/楕円 6"/>
          <p:cNvSpPr/>
          <p:nvPr/>
        </p:nvSpPr>
        <p:spPr>
          <a:xfrm>
            <a:off x="4175957" y="3639277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094648" y="1210961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051720" y="4882466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709646" y="3173240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384325" y="2339779"/>
            <a:ext cx="1022295" cy="46612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5853960" y="3910657"/>
            <a:ext cx="1022295" cy="46612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5491765" y="2246076"/>
            <a:ext cx="892560" cy="3687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3110099" y="763697"/>
            <a:ext cx="648072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5397" y="5714598"/>
            <a:ext cx="5832648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横浜の水道はどこから</a:t>
            </a: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709670AA-F5D6-40AB-8E46-66DA0D7F1BE6}"/>
              </a:ext>
            </a:extLst>
          </p:cNvPr>
          <p:cNvSpPr/>
          <p:nvPr/>
        </p:nvSpPr>
        <p:spPr>
          <a:xfrm>
            <a:off x="3196046" y="1097044"/>
            <a:ext cx="1558834" cy="888510"/>
          </a:xfrm>
          <a:custGeom>
            <a:avLst/>
            <a:gdLst>
              <a:gd name="connsiteX0" fmla="*/ 0 w 1558834"/>
              <a:gd name="connsiteY0" fmla="*/ 339870 h 888510"/>
              <a:gd name="connsiteX1" fmla="*/ 95794 w 1558834"/>
              <a:gd name="connsiteY1" fmla="*/ 183116 h 888510"/>
              <a:gd name="connsiteX2" fmla="*/ 34834 w 1558834"/>
              <a:gd name="connsiteY2" fmla="*/ 96030 h 888510"/>
              <a:gd name="connsiteX3" fmla="*/ 148045 w 1558834"/>
              <a:gd name="connsiteY3" fmla="*/ 113447 h 888510"/>
              <a:gd name="connsiteX4" fmla="*/ 165463 w 1558834"/>
              <a:gd name="connsiteY4" fmla="*/ 236 h 888510"/>
              <a:gd name="connsiteX5" fmla="*/ 452845 w 1558834"/>
              <a:gd name="connsiteY5" fmla="*/ 148282 h 888510"/>
              <a:gd name="connsiteX6" fmla="*/ 618308 w 1558834"/>
              <a:gd name="connsiteY6" fmla="*/ 174407 h 888510"/>
              <a:gd name="connsiteX7" fmla="*/ 905691 w 1558834"/>
              <a:gd name="connsiteY7" fmla="*/ 217950 h 888510"/>
              <a:gd name="connsiteX8" fmla="*/ 966651 w 1558834"/>
              <a:gd name="connsiteY8" fmla="*/ 296327 h 888510"/>
              <a:gd name="connsiteX9" fmla="*/ 975360 w 1558834"/>
              <a:gd name="connsiteY9" fmla="*/ 374705 h 888510"/>
              <a:gd name="connsiteX10" fmla="*/ 1219200 w 1558834"/>
              <a:gd name="connsiteY10" fmla="*/ 644670 h 888510"/>
              <a:gd name="connsiteX11" fmla="*/ 1558834 w 1558834"/>
              <a:gd name="connsiteY11" fmla="*/ 888510 h 888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8834" h="888510">
                <a:moveTo>
                  <a:pt x="0" y="339870"/>
                </a:moveTo>
                <a:cubicBezTo>
                  <a:pt x="44994" y="281813"/>
                  <a:pt x="89988" y="223756"/>
                  <a:pt x="95794" y="183116"/>
                </a:cubicBezTo>
                <a:cubicBezTo>
                  <a:pt x="101600" y="142476"/>
                  <a:pt x="26126" y="107641"/>
                  <a:pt x="34834" y="96030"/>
                </a:cubicBezTo>
                <a:cubicBezTo>
                  <a:pt x="43543" y="84418"/>
                  <a:pt x="126274" y="129413"/>
                  <a:pt x="148045" y="113447"/>
                </a:cubicBezTo>
                <a:cubicBezTo>
                  <a:pt x="169816" y="97481"/>
                  <a:pt x="114663" y="-5570"/>
                  <a:pt x="165463" y="236"/>
                </a:cubicBezTo>
                <a:cubicBezTo>
                  <a:pt x="216263" y="6042"/>
                  <a:pt x="377371" y="119254"/>
                  <a:pt x="452845" y="148282"/>
                </a:cubicBezTo>
                <a:cubicBezTo>
                  <a:pt x="528319" y="177310"/>
                  <a:pt x="618308" y="174407"/>
                  <a:pt x="618308" y="174407"/>
                </a:cubicBezTo>
                <a:cubicBezTo>
                  <a:pt x="693782" y="186018"/>
                  <a:pt x="847634" y="197630"/>
                  <a:pt x="905691" y="217950"/>
                </a:cubicBezTo>
                <a:cubicBezTo>
                  <a:pt x="963748" y="238270"/>
                  <a:pt x="955040" y="270201"/>
                  <a:pt x="966651" y="296327"/>
                </a:cubicBezTo>
                <a:cubicBezTo>
                  <a:pt x="978262" y="322453"/>
                  <a:pt x="933269" y="316648"/>
                  <a:pt x="975360" y="374705"/>
                </a:cubicBezTo>
                <a:cubicBezTo>
                  <a:pt x="1017451" y="432762"/>
                  <a:pt x="1121954" y="559036"/>
                  <a:pt x="1219200" y="644670"/>
                </a:cubicBezTo>
                <a:cubicBezTo>
                  <a:pt x="1316446" y="730304"/>
                  <a:pt x="1437640" y="809407"/>
                  <a:pt x="1558834" y="8885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4104A3-E717-40DD-B092-DF29BE47537E}"/>
              </a:ext>
            </a:extLst>
          </p:cNvPr>
          <p:cNvSpPr txBox="1"/>
          <p:nvPr/>
        </p:nvSpPr>
        <p:spPr>
          <a:xfrm>
            <a:off x="5642425" y="2338219"/>
            <a:ext cx="648072" cy="20005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solidFill>
                  <a:schemeClr val="bg1"/>
                </a:solidFill>
                <a:latin typeface="+mn-ea"/>
              </a:rPr>
              <a:t>川井浄水場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38EB0FD-A058-4F3B-9E21-3AD189931BBE}"/>
              </a:ext>
            </a:extLst>
          </p:cNvPr>
          <p:cNvSpPr txBox="1"/>
          <p:nvPr/>
        </p:nvSpPr>
        <p:spPr>
          <a:xfrm>
            <a:off x="6534985" y="2430467"/>
            <a:ext cx="648072" cy="20005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solidFill>
                  <a:schemeClr val="bg1"/>
                </a:solidFill>
                <a:latin typeface="+mn-ea"/>
              </a:rPr>
              <a:t>西谷浄水場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B016135-D658-4E43-AEE9-2E2CA086B6A4}"/>
              </a:ext>
            </a:extLst>
          </p:cNvPr>
          <p:cNvSpPr txBox="1"/>
          <p:nvPr/>
        </p:nvSpPr>
        <p:spPr>
          <a:xfrm>
            <a:off x="5966461" y="3999317"/>
            <a:ext cx="648072" cy="20005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700" b="1" dirty="0">
                <a:solidFill>
                  <a:schemeClr val="bg1"/>
                </a:solidFill>
                <a:latin typeface="+mn-ea"/>
              </a:rPr>
              <a:t>小雀浄水場</a:t>
            </a: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222DCD47-4E8E-4CD8-9613-D85E5A5CFB4C}"/>
              </a:ext>
            </a:extLst>
          </p:cNvPr>
          <p:cNvSpPr/>
          <p:nvPr/>
        </p:nvSpPr>
        <p:spPr>
          <a:xfrm>
            <a:off x="4754880" y="3759850"/>
            <a:ext cx="1314994" cy="197120"/>
          </a:xfrm>
          <a:custGeom>
            <a:avLst/>
            <a:gdLst>
              <a:gd name="connsiteX0" fmla="*/ 0 w 1314994"/>
              <a:gd name="connsiteY0" fmla="*/ 19670 h 197120"/>
              <a:gd name="connsiteX1" fmla="*/ 269966 w 1314994"/>
              <a:gd name="connsiteY1" fmla="*/ 63213 h 197120"/>
              <a:gd name="connsiteX2" fmla="*/ 287383 w 1314994"/>
              <a:gd name="connsiteY2" fmla="*/ 2253 h 197120"/>
              <a:gd name="connsiteX3" fmla="*/ 618309 w 1314994"/>
              <a:gd name="connsiteY3" fmla="*/ 159007 h 197120"/>
              <a:gd name="connsiteX4" fmla="*/ 1018903 w 1314994"/>
              <a:gd name="connsiteY4" fmla="*/ 71921 h 197120"/>
              <a:gd name="connsiteX5" fmla="*/ 1236617 w 1314994"/>
              <a:gd name="connsiteY5" fmla="*/ 193841 h 197120"/>
              <a:gd name="connsiteX6" fmla="*/ 1314994 w 1314994"/>
              <a:gd name="connsiteY6" fmla="*/ 150299 h 19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4994" h="197120">
                <a:moveTo>
                  <a:pt x="0" y="19670"/>
                </a:moveTo>
                <a:cubicBezTo>
                  <a:pt x="111034" y="42893"/>
                  <a:pt x="222069" y="66116"/>
                  <a:pt x="269966" y="63213"/>
                </a:cubicBezTo>
                <a:cubicBezTo>
                  <a:pt x="317863" y="60310"/>
                  <a:pt x="229326" y="-13713"/>
                  <a:pt x="287383" y="2253"/>
                </a:cubicBezTo>
                <a:cubicBezTo>
                  <a:pt x="345440" y="18219"/>
                  <a:pt x="496389" y="147396"/>
                  <a:pt x="618309" y="159007"/>
                </a:cubicBezTo>
                <a:cubicBezTo>
                  <a:pt x="740229" y="170618"/>
                  <a:pt x="915852" y="66115"/>
                  <a:pt x="1018903" y="71921"/>
                </a:cubicBezTo>
                <a:cubicBezTo>
                  <a:pt x="1121954" y="77727"/>
                  <a:pt x="1187269" y="180778"/>
                  <a:pt x="1236617" y="193841"/>
                </a:cubicBezTo>
                <a:cubicBezTo>
                  <a:pt x="1285965" y="206904"/>
                  <a:pt x="1300479" y="178601"/>
                  <a:pt x="1314994" y="150299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18F357E1-FF9C-422F-AD5A-6CC676A8F888}"/>
              </a:ext>
            </a:extLst>
          </p:cNvPr>
          <p:cNvSpPr/>
          <p:nvPr/>
        </p:nvSpPr>
        <p:spPr>
          <a:xfrm>
            <a:off x="3326674" y="966651"/>
            <a:ext cx="3500846" cy="1726318"/>
          </a:xfrm>
          <a:custGeom>
            <a:avLst/>
            <a:gdLst>
              <a:gd name="connsiteX0" fmla="*/ 0 w 3500846"/>
              <a:gd name="connsiteY0" fmla="*/ 0 h 1726318"/>
              <a:gd name="connsiteX1" fmla="*/ 156755 w 3500846"/>
              <a:gd name="connsiteY1" fmla="*/ 17418 h 1726318"/>
              <a:gd name="connsiteX2" fmla="*/ 217715 w 3500846"/>
              <a:gd name="connsiteY2" fmla="*/ 8709 h 1726318"/>
              <a:gd name="connsiteX3" fmla="*/ 269966 w 3500846"/>
              <a:gd name="connsiteY3" fmla="*/ 52252 h 1726318"/>
              <a:gd name="connsiteX4" fmla="*/ 426720 w 3500846"/>
              <a:gd name="connsiteY4" fmla="*/ 26126 h 1726318"/>
              <a:gd name="connsiteX5" fmla="*/ 670560 w 3500846"/>
              <a:gd name="connsiteY5" fmla="*/ 139338 h 1726318"/>
              <a:gd name="connsiteX6" fmla="*/ 757646 w 3500846"/>
              <a:gd name="connsiteY6" fmla="*/ 261258 h 1726318"/>
              <a:gd name="connsiteX7" fmla="*/ 1045029 w 3500846"/>
              <a:gd name="connsiteY7" fmla="*/ 287383 h 1726318"/>
              <a:gd name="connsiteX8" fmla="*/ 1184366 w 3500846"/>
              <a:gd name="connsiteY8" fmla="*/ 409303 h 1726318"/>
              <a:gd name="connsiteX9" fmla="*/ 1254035 w 3500846"/>
              <a:gd name="connsiteY9" fmla="*/ 435429 h 1726318"/>
              <a:gd name="connsiteX10" fmla="*/ 1288869 w 3500846"/>
              <a:gd name="connsiteY10" fmla="*/ 513806 h 1726318"/>
              <a:gd name="connsiteX11" fmla="*/ 1524000 w 3500846"/>
              <a:gd name="connsiteY11" fmla="*/ 705395 h 1726318"/>
              <a:gd name="connsiteX12" fmla="*/ 1637212 w 3500846"/>
              <a:gd name="connsiteY12" fmla="*/ 966652 h 1726318"/>
              <a:gd name="connsiteX13" fmla="*/ 2272937 w 3500846"/>
              <a:gd name="connsiteY13" fmla="*/ 1071155 h 1726318"/>
              <a:gd name="connsiteX14" fmla="*/ 2664823 w 3500846"/>
              <a:gd name="connsiteY14" fmla="*/ 1280160 h 1726318"/>
              <a:gd name="connsiteX15" fmla="*/ 3335383 w 3500846"/>
              <a:gd name="connsiteY15" fmla="*/ 1689463 h 1726318"/>
              <a:gd name="connsiteX16" fmla="*/ 3500846 w 3500846"/>
              <a:gd name="connsiteY16" fmla="*/ 1706880 h 1726318"/>
              <a:gd name="connsiteX17" fmla="*/ 3500846 w 3500846"/>
              <a:gd name="connsiteY17" fmla="*/ 1706880 h 172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00846" h="1726318">
                <a:moveTo>
                  <a:pt x="0" y="0"/>
                </a:moveTo>
                <a:cubicBezTo>
                  <a:pt x="60234" y="7983"/>
                  <a:pt x="120469" y="15967"/>
                  <a:pt x="156755" y="17418"/>
                </a:cubicBezTo>
                <a:cubicBezTo>
                  <a:pt x="193041" y="18869"/>
                  <a:pt x="198847" y="2903"/>
                  <a:pt x="217715" y="8709"/>
                </a:cubicBezTo>
                <a:cubicBezTo>
                  <a:pt x="236583" y="14515"/>
                  <a:pt x="235132" y="49349"/>
                  <a:pt x="269966" y="52252"/>
                </a:cubicBezTo>
                <a:cubicBezTo>
                  <a:pt x="304800" y="55155"/>
                  <a:pt x="359954" y="11612"/>
                  <a:pt x="426720" y="26126"/>
                </a:cubicBezTo>
                <a:cubicBezTo>
                  <a:pt x="493486" y="40640"/>
                  <a:pt x="615406" y="100149"/>
                  <a:pt x="670560" y="139338"/>
                </a:cubicBezTo>
                <a:cubicBezTo>
                  <a:pt x="725714" y="178527"/>
                  <a:pt x="695235" y="236584"/>
                  <a:pt x="757646" y="261258"/>
                </a:cubicBezTo>
                <a:cubicBezTo>
                  <a:pt x="820058" y="285932"/>
                  <a:pt x="973909" y="262709"/>
                  <a:pt x="1045029" y="287383"/>
                </a:cubicBezTo>
                <a:cubicBezTo>
                  <a:pt x="1116149" y="312057"/>
                  <a:pt x="1149532" y="384629"/>
                  <a:pt x="1184366" y="409303"/>
                </a:cubicBezTo>
                <a:cubicBezTo>
                  <a:pt x="1219200" y="433977"/>
                  <a:pt x="1236618" y="418012"/>
                  <a:pt x="1254035" y="435429"/>
                </a:cubicBezTo>
                <a:cubicBezTo>
                  <a:pt x="1271452" y="452846"/>
                  <a:pt x="1243875" y="468812"/>
                  <a:pt x="1288869" y="513806"/>
                </a:cubicBezTo>
                <a:cubicBezTo>
                  <a:pt x="1333863" y="558800"/>
                  <a:pt x="1465943" y="629921"/>
                  <a:pt x="1524000" y="705395"/>
                </a:cubicBezTo>
                <a:cubicBezTo>
                  <a:pt x="1582057" y="780869"/>
                  <a:pt x="1512389" y="905692"/>
                  <a:pt x="1637212" y="966652"/>
                </a:cubicBezTo>
                <a:cubicBezTo>
                  <a:pt x="1762035" y="1027612"/>
                  <a:pt x="2101669" y="1018904"/>
                  <a:pt x="2272937" y="1071155"/>
                </a:cubicBezTo>
                <a:cubicBezTo>
                  <a:pt x="2444205" y="1123406"/>
                  <a:pt x="2487749" y="1177109"/>
                  <a:pt x="2664823" y="1280160"/>
                </a:cubicBezTo>
                <a:cubicBezTo>
                  <a:pt x="2841897" y="1383211"/>
                  <a:pt x="3196046" y="1618343"/>
                  <a:pt x="3335383" y="1689463"/>
                </a:cubicBezTo>
                <a:cubicBezTo>
                  <a:pt x="3474720" y="1760583"/>
                  <a:pt x="3500846" y="1706880"/>
                  <a:pt x="3500846" y="1706880"/>
                </a:cubicBezTo>
                <a:lnTo>
                  <a:pt x="3500846" y="1706880"/>
                </a:ln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61605F82-080B-4D71-9E61-3A8FDFD50EB7}"/>
              </a:ext>
            </a:extLst>
          </p:cNvPr>
          <p:cNvSpPr/>
          <p:nvPr/>
        </p:nvSpPr>
        <p:spPr>
          <a:xfrm>
            <a:off x="3204754" y="1106128"/>
            <a:ext cx="2795254" cy="1177261"/>
          </a:xfrm>
          <a:custGeom>
            <a:avLst/>
            <a:gdLst>
              <a:gd name="connsiteX0" fmla="*/ 0 w 2795254"/>
              <a:gd name="connsiteY0" fmla="*/ 261118 h 1177261"/>
              <a:gd name="connsiteX1" fmla="*/ 130629 w 2795254"/>
              <a:gd name="connsiteY1" fmla="*/ 104363 h 1177261"/>
              <a:gd name="connsiteX2" fmla="*/ 478972 w 2795254"/>
              <a:gd name="connsiteY2" fmla="*/ 104363 h 1177261"/>
              <a:gd name="connsiteX3" fmla="*/ 679269 w 2795254"/>
              <a:gd name="connsiteY3" fmla="*/ 8569 h 1177261"/>
              <a:gd name="connsiteX4" fmla="*/ 775063 w 2795254"/>
              <a:gd name="connsiteY4" fmla="*/ 8569 h 1177261"/>
              <a:gd name="connsiteX5" fmla="*/ 862149 w 2795254"/>
              <a:gd name="connsiteY5" fmla="*/ 43403 h 1177261"/>
              <a:gd name="connsiteX6" fmla="*/ 992777 w 2795254"/>
              <a:gd name="connsiteY6" fmla="*/ 156615 h 1177261"/>
              <a:gd name="connsiteX7" fmla="*/ 966652 w 2795254"/>
              <a:gd name="connsiteY7" fmla="*/ 226283 h 1177261"/>
              <a:gd name="connsiteX8" fmla="*/ 1254035 w 2795254"/>
              <a:gd name="connsiteY8" fmla="*/ 548501 h 1177261"/>
              <a:gd name="connsiteX9" fmla="*/ 1741715 w 2795254"/>
              <a:gd name="connsiteY9" fmla="*/ 835883 h 1177261"/>
              <a:gd name="connsiteX10" fmla="*/ 1759132 w 2795254"/>
              <a:gd name="connsiteY10" fmla="*/ 914261 h 1177261"/>
              <a:gd name="connsiteX11" fmla="*/ 2325189 w 2795254"/>
              <a:gd name="connsiteY11" fmla="*/ 983929 h 1177261"/>
              <a:gd name="connsiteX12" fmla="*/ 2403566 w 2795254"/>
              <a:gd name="connsiteY12" fmla="*/ 1105849 h 1177261"/>
              <a:gd name="connsiteX13" fmla="*/ 2751909 w 2795254"/>
              <a:gd name="connsiteY13" fmla="*/ 1175518 h 1177261"/>
              <a:gd name="connsiteX14" fmla="*/ 2778035 w 2795254"/>
              <a:gd name="connsiteY14" fmla="*/ 1149392 h 1177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95254" h="1177261">
                <a:moveTo>
                  <a:pt x="0" y="261118"/>
                </a:moveTo>
                <a:cubicBezTo>
                  <a:pt x="25400" y="195803"/>
                  <a:pt x="50800" y="130489"/>
                  <a:pt x="130629" y="104363"/>
                </a:cubicBezTo>
                <a:cubicBezTo>
                  <a:pt x="210458" y="78237"/>
                  <a:pt x="387532" y="120329"/>
                  <a:pt x="478972" y="104363"/>
                </a:cubicBezTo>
                <a:cubicBezTo>
                  <a:pt x="570412" y="88397"/>
                  <a:pt x="629921" y="24535"/>
                  <a:pt x="679269" y="8569"/>
                </a:cubicBezTo>
                <a:cubicBezTo>
                  <a:pt x="728617" y="-7397"/>
                  <a:pt x="744583" y="2763"/>
                  <a:pt x="775063" y="8569"/>
                </a:cubicBezTo>
                <a:cubicBezTo>
                  <a:pt x="805543" y="14375"/>
                  <a:pt x="825863" y="18729"/>
                  <a:pt x="862149" y="43403"/>
                </a:cubicBezTo>
                <a:cubicBezTo>
                  <a:pt x="898435" y="68077"/>
                  <a:pt x="975360" y="126135"/>
                  <a:pt x="992777" y="156615"/>
                </a:cubicBezTo>
                <a:cubicBezTo>
                  <a:pt x="1010194" y="187095"/>
                  <a:pt x="923109" y="160969"/>
                  <a:pt x="966652" y="226283"/>
                </a:cubicBezTo>
                <a:cubicBezTo>
                  <a:pt x="1010195" y="291597"/>
                  <a:pt x="1124858" y="446901"/>
                  <a:pt x="1254035" y="548501"/>
                </a:cubicBezTo>
                <a:cubicBezTo>
                  <a:pt x="1383212" y="650101"/>
                  <a:pt x="1657532" y="774923"/>
                  <a:pt x="1741715" y="835883"/>
                </a:cubicBezTo>
                <a:cubicBezTo>
                  <a:pt x="1825898" y="896843"/>
                  <a:pt x="1661886" y="889587"/>
                  <a:pt x="1759132" y="914261"/>
                </a:cubicBezTo>
                <a:cubicBezTo>
                  <a:pt x="1856378" y="938935"/>
                  <a:pt x="2217783" y="951998"/>
                  <a:pt x="2325189" y="983929"/>
                </a:cubicBezTo>
                <a:cubicBezTo>
                  <a:pt x="2432595" y="1015860"/>
                  <a:pt x="2332446" y="1073918"/>
                  <a:pt x="2403566" y="1105849"/>
                </a:cubicBezTo>
                <a:cubicBezTo>
                  <a:pt x="2474686" y="1137781"/>
                  <a:pt x="2689498" y="1168261"/>
                  <a:pt x="2751909" y="1175518"/>
                </a:cubicBezTo>
                <a:cubicBezTo>
                  <a:pt x="2814320" y="1182775"/>
                  <a:pt x="2796177" y="1166083"/>
                  <a:pt x="2778035" y="1149392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4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6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10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4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000"/>
                            </p:stCondLst>
                            <p:childTnLst>
                              <p:par>
                                <p:cTn id="5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0409" y="84615"/>
            <a:ext cx="8229600" cy="114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日本は世界有数の森林国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84984"/>
            <a:ext cx="4572000" cy="3429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74" y="1691680"/>
            <a:ext cx="8339244" cy="47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2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0" y="0"/>
            <a:ext cx="9144000" cy="6858000"/>
          </a:xfr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291" y="78999"/>
            <a:ext cx="4752528" cy="6700001"/>
          </a:xfrm>
          <a:prstGeom prst="rect">
            <a:avLst/>
          </a:prstGeom>
        </p:spPr>
      </p:pic>
      <p:sp>
        <p:nvSpPr>
          <p:cNvPr id="4" name="角丸四角形 3"/>
          <p:cNvSpPr/>
          <p:nvPr/>
        </p:nvSpPr>
        <p:spPr>
          <a:xfrm>
            <a:off x="2627784" y="1772816"/>
            <a:ext cx="4385035" cy="36004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63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28600" y="1578102"/>
            <a:ext cx="8686800" cy="5279898"/>
          </a:xfrm>
        </p:spPr>
        <p:txBody>
          <a:bodyPr>
            <a:noAutofit/>
          </a:bodyPr>
          <a:lstStyle/>
          <a:p>
            <a:r>
              <a:rPr kumimoji="1"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雨水の</a:t>
            </a:r>
            <a:r>
              <a:rPr kumimoji="1" lang="en-US" altLang="ja-JP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60</a:t>
            </a:r>
            <a:r>
              <a:rPr kumimoji="1"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％を地下水として蓄える</a:t>
            </a:r>
            <a:endParaRPr kumimoji="1" lang="en-US" altLang="ja-JP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地下のバクテリアの作用で浄化される</a:t>
            </a:r>
            <a:endParaRPr lang="en-US" altLang="ja-JP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プラクトンなどの</a:t>
            </a:r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養分で　　　　　　　　　　　　　　　　　　　　　　　　　　　　　　　　　海の魚を育てる</a:t>
            </a:r>
            <a:endParaRPr lang="en-US" altLang="ja-JP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地球温暖防止に役立っている</a:t>
            </a:r>
            <a:endParaRPr lang="en-US" altLang="ja-JP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Font typeface="Wingdings 3" panose="05040102010807070707" pitchFamily="18" charset="2"/>
              <a:buChar char=""/>
            </a:pPr>
            <a:r>
              <a:rPr lang="ja-JP" altLang="en-US" sz="4000" kern="1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土砂崩れを防ぐ</a:t>
            </a:r>
            <a:endParaRPr lang="en-US" altLang="ja-JP" sz="4000" kern="12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より良い材木を作るため</a:t>
            </a:r>
          </a:p>
          <a:p>
            <a:pPr marL="0" indent="0">
              <a:buNone/>
            </a:pPr>
            <a:r>
              <a:rPr kumimoji="1"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07704" y="476672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どうして間伐をするの</a:t>
            </a:r>
          </a:p>
        </p:txBody>
      </p:sp>
    </p:spTree>
    <p:extLst>
      <p:ext uri="{BB962C8B-B14F-4D97-AF65-F5344CB8AC3E}">
        <p14:creationId xmlns:p14="http://schemas.microsoft.com/office/powerpoint/2010/main" val="39501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81794" y="4031087"/>
            <a:ext cx="8580412" cy="2808312"/>
          </a:xfrm>
        </p:spPr>
        <p:txBody>
          <a:bodyPr>
            <a:noAutofit/>
          </a:bodyPr>
          <a:lstStyle/>
          <a:p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昭和</a:t>
            </a:r>
            <a:r>
              <a:rPr lang="en-US" altLang="ja-JP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35</a:t>
            </a:r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年頃・国策で</a:t>
            </a:r>
            <a:r>
              <a:rPr kumimoji="1"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杉ヒノキを</a:t>
            </a:r>
            <a:r>
              <a:rPr kumimoji="1" lang="ja-JP" altLang="en-US" sz="40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植る</a:t>
            </a:r>
            <a:endParaRPr lang="en-US" altLang="ja-JP" sz="40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１０年後・</a:t>
            </a:r>
            <a:r>
              <a:rPr lang="ja-JP" altLang="en-US" sz="4000" kern="12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外国から安い材木が入荷</a:t>
            </a:r>
            <a:endParaRPr lang="en-US" altLang="ja-JP" sz="4000" kern="12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日本の材木は市場で売れなくなった</a:t>
            </a:r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商売にならない・高齢化・跡継が無い</a:t>
            </a:r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スギ・ヒノキ林が放置される</a:t>
            </a:r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山・林が放置され荒れ放題となる</a:t>
            </a:r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民間ボランティアが活動</a:t>
            </a:r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4000" kern="12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4000" kern="1200" dirty="0">
              <a:ln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648670-2731-49B5-898E-D1148983A54C}"/>
              </a:ext>
            </a:extLst>
          </p:cNvPr>
          <p:cNvSpPr txBox="1"/>
          <p:nvPr/>
        </p:nvSpPr>
        <p:spPr>
          <a:xfrm>
            <a:off x="1835696" y="116632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どうして間伐をするの</a:t>
            </a:r>
          </a:p>
        </p:txBody>
      </p:sp>
    </p:spTree>
    <p:extLst>
      <p:ext uri="{BB962C8B-B14F-4D97-AF65-F5344CB8AC3E}">
        <p14:creationId xmlns:p14="http://schemas.microsoft.com/office/powerpoint/2010/main" val="16282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9144000" cy="6867089"/>
          </a:xfrm>
        </p:spPr>
      </p:pic>
    </p:spTree>
    <p:extLst>
      <p:ext uri="{BB962C8B-B14F-4D97-AF65-F5344CB8AC3E}">
        <p14:creationId xmlns:p14="http://schemas.microsoft.com/office/powerpoint/2010/main" val="34118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t="19022" b="8837"/>
          <a:stretch/>
        </p:blipFill>
        <p:spPr>
          <a:xfrm>
            <a:off x="0" y="29271"/>
            <a:ext cx="7458058" cy="3148615"/>
          </a:xfrm>
          <a:prstGeom prst="rect">
            <a:avLst/>
          </a:prstGeom>
        </p:spPr>
      </p:pic>
      <p:sp>
        <p:nvSpPr>
          <p:cNvPr id="6" name="屈折矢印 5"/>
          <p:cNvSpPr/>
          <p:nvPr/>
        </p:nvSpPr>
        <p:spPr>
          <a:xfrm rot="5400000">
            <a:off x="1777579" y="3063588"/>
            <a:ext cx="1571604" cy="1800200"/>
          </a:xfrm>
          <a:prstGeom prst="bent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481" y="3627206"/>
            <a:ext cx="5680519" cy="3263843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94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3.4"/>
</p:tagLst>
</file>

<file path=ppt/theme/theme1.xml><?xml version="1.0" encoding="utf-8"?>
<a:theme xmlns:a="http://schemas.openxmlformats.org/drawingml/2006/main" name="スライス">
  <a:themeElements>
    <a:clrScheme name="スライ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スライス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ライ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トレードショー">
  <a:themeElements>
    <a:clrScheme name="トレードショー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トレードショー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トレードショー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1326</TotalTime>
  <Words>396</Words>
  <Application>Microsoft Office PowerPoint</Application>
  <PresentationFormat>画面に合わせる (4:3)</PresentationFormat>
  <Paragraphs>103</Paragraphs>
  <Slides>25</Slides>
  <Notes>16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25</vt:i4>
      </vt:variant>
    </vt:vector>
  </HeadingPairs>
  <TitlesOfParts>
    <vt:vector size="37" baseType="lpstr">
      <vt:lpstr>Arial Unicode MS</vt:lpstr>
      <vt:lpstr>HGP創英角ﾎﾟｯﾌﾟ体</vt:lpstr>
      <vt:lpstr>HGS創英角ﾎﾟｯﾌﾟ体</vt:lpstr>
      <vt:lpstr>メイリオ</vt:lpstr>
      <vt:lpstr>Arial</vt:lpstr>
      <vt:lpstr>Arial Black</vt:lpstr>
      <vt:lpstr>Calibri</vt:lpstr>
      <vt:lpstr>Candara</vt:lpstr>
      <vt:lpstr>Century Gothic</vt:lpstr>
      <vt:lpstr>Wingdings 3</vt:lpstr>
      <vt:lpstr>スライス</vt:lpstr>
      <vt:lpstr>トレードショー</vt:lpstr>
      <vt:lpstr>水はどこから</vt:lpstr>
      <vt:lpstr>PowerPoint プレゼンテーション</vt:lpstr>
      <vt:lpstr>PowerPoint プレゼンテーション</vt:lpstr>
      <vt:lpstr>日本は世界有数の森林国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山田恭平</dc:creator>
  <cp:lastModifiedBy>水源林 道志</cp:lastModifiedBy>
  <cp:revision>104</cp:revision>
  <cp:lastPrinted>2017-07-17T08:45:18Z</cp:lastPrinted>
  <dcterms:created xsi:type="dcterms:W3CDTF">2012-03-23T04:51:27Z</dcterms:created>
  <dcterms:modified xsi:type="dcterms:W3CDTF">2019-06-14T00:46:45Z</dcterms:modified>
</cp:coreProperties>
</file>